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5" r:id="rId4"/>
    <p:sldId id="286" r:id="rId5"/>
    <p:sldId id="287" r:id="rId6"/>
    <p:sldId id="290" r:id="rId7"/>
    <p:sldId id="288" r:id="rId8"/>
    <p:sldId id="289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B1581-F04F-4822-8BAA-19F65A1A4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D8C17-1329-4B13-93CC-A80B36CF6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8BA06-1734-4A39-80CA-32305973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CD9C3-1078-406E-A999-E5EFD2B9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482B4-7D9A-4850-BEEE-F24F5B36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7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7FD9-EED6-4781-8164-9B3CFEF9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17C7B-923C-4E0F-AA8A-1C0F28E84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A3464-E8F6-48CD-942E-D1A4AFB8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61B72-F3A9-47E7-8C61-6734A8D4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E1FA9-7000-4E6C-85DD-62E67CC7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5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BC8E6F-2BAB-4209-985D-E255868860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95E428-B13B-47F9-A3E7-23BABEB24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A07F3-E83B-47D3-A0FB-7FA3DB7B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3C59D-C3F9-48A5-ADA0-8DA29E59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68134-6F54-463D-A055-D86EA7E2C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4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ED289-687B-4C0D-9355-215186A09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9AE32-AF86-4AD1-B0FD-6EFC69408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A167E-787F-4A95-94A6-93F0B320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1F207-5A89-4A9D-931D-539689AC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71826-432B-4F4F-BDD6-5EF6C1F9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7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B7244-76AF-4E54-8096-585AC6FD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98D43-9D20-4DBC-B6FE-C14C2BF27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4356B-BFC0-4E86-B3FC-5DFA51DF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09CD-523B-4C70-B95A-57C5761B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69D31-AD20-4F8D-87B7-27B230DC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5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9D2F-D5CA-4CF0-B86B-2B2E089F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7013B-4CFB-4B5F-91EE-AC2DF56CA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3F4B4-8614-4093-9C8F-84FA55EC5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64CE9-42B3-4E9B-8921-303CF81A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89B95-D6F7-4482-A675-B895F84C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1C154-494F-4B01-9FEC-07E97B8E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1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F513-2C2A-4603-A875-3262E1A9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F434B-6349-448B-BAAF-D23990983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D5C35-F8EA-4562-A461-40A1F760A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4C53E-800D-4012-B529-E2B48D8A0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2EAE1-CA93-42C4-92DF-347D8AD8D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74496-B544-46DC-874A-491B9CCB9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AAEB0-1C50-4595-98B4-5F8E6D85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EAB16-834A-4B91-A140-1DF60208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4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995A-B781-49FF-ADCE-1CC58FDF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9A1E9-9259-4CE1-9767-62E7C4D80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7BC9C-A421-4D72-958F-42AA8163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2D4AC-D34D-47E1-ABAB-551BEDD7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6EF31B-3E96-4E78-A9FA-C126452F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9F93B-7218-4BA0-86AF-B008EB2A0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C4111-32F8-441B-A834-F735C559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4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2384A-F3BB-4C73-9EC6-9B4799B30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1C4EE-188A-437E-99AC-24CCC4724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33215-4357-4A0D-83E5-C91F916F6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77ECD-752F-4EC7-8ACA-0EBB35823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945E3-74A8-4E15-B104-D18BECC9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06859-6B34-4A21-8B3F-2FEC01091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4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AE9B0-B580-44F3-AB31-24BA9938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5471AF-A6DD-41D3-98CC-0EB39C3BA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6AFD2-2988-4861-94F4-AC6104AF7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1EE31-0EA3-4741-B4EF-2B2610DB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9C428-944C-4258-AC36-A73390FF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6A86D-74F9-4EB7-93F3-57DAF4EE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4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8ED37B-3EEF-4282-89A0-FDF7D4DA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12AFA-8CDF-4943-A4CA-A7036466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9DA1D-41EB-46F5-A0AC-1E4CF57F3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D4965-3D75-45DA-ACDC-F704C955EB77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A1A90-4130-40E0-BF67-1379B593F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F49F6-215E-4593-A5BA-1FAE87F37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C0B77-64A2-4B4C-9AE4-C080C2EB6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6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8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A3302-235A-48EF-990F-5CCBA6FEA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42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458" y="665824"/>
            <a:ext cx="4998128" cy="4172505"/>
          </a:xfrm>
        </p:spPr>
        <p:txBody>
          <a:bodyPr>
            <a:normAutofit/>
          </a:bodyPr>
          <a:lstStyle/>
          <a:p>
            <a:r>
              <a:rPr lang="ru-RU" b="1" dirty="0"/>
              <a:t>Иисус уже в первой книге Библии</a:t>
            </a:r>
            <a:br>
              <a:rPr lang="ru-RU" dirty="0"/>
            </a:br>
            <a:r>
              <a:rPr lang="ru-RU" sz="2700" dirty="0"/>
              <a:t>Главы 1-2 книги</a:t>
            </a:r>
            <a:r>
              <a:rPr lang="en-US" sz="2700" dirty="0"/>
              <a:t> </a:t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7AB4A-6209-4275-871D-EDC55BECC8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7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713520" cy="132556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/>
              <a:t>Прообраз №4: Иисус как </a:t>
            </a:r>
            <a:r>
              <a:rPr lang="ru-RU" b="1" u="sng" dirty="0"/>
              <a:t>Спаситель мира.</a:t>
            </a:r>
            <a:r>
              <a:rPr lang="en-US" b="1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5047" cy="4351338"/>
          </a:xfrm>
        </p:spPr>
        <p:txBody>
          <a:bodyPr>
            <a:normAutofit/>
          </a:bodyPr>
          <a:lstStyle/>
          <a:p>
            <a:r>
              <a:rPr lang="ru-RU" sz="4800" b="1" dirty="0"/>
              <a:t>Что общего между Иосифом и Иисусом?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8CAF8-C18E-4E11-9D86-DAF546474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0" t="13813"/>
          <a:stretch/>
        </p:blipFill>
        <p:spPr>
          <a:xfrm>
            <a:off x="246708" y="3944551"/>
            <a:ext cx="4403074" cy="2574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C4FDF-C8CB-4FEF-A199-42367ACC6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173" y="181577"/>
            <a:ext cx="2895643" cy="3635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6934B8-AEBD-45C9-B190-544633229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983" y="3944551"/>
            <a:ext cx="3839301" cy="2715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B5D95B-2B62-400E-BF02-CC1051A6A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485" y="4340071"/>
            <a:ext cx="2630876" cy="19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5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2208" cy="132556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/>
              <a:t>Что общего между Иосифом и Иисусом?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359066" cy="4734973"/>
          </a:xfrm>
        </p:spPr>
        <p:txBody>
          <a:bodyPr>
            <a:normAutofit fontScale="55000" lnSpcReduction="20000"/>
          </a:bodyPr>
          <a:lstStyle/>
          <a:p>
            <a:r>
              <a:rPr lang="ru-RU" sz="4800" b="1" dirty="0"/>
              <a:t>1. Иосиф был продан своим братом Иудой за 20 серебряников в рабство. Иисус был продан за 30 серебряников одним</a:t>
            </a:r>
          </a:p>
          <a:p>
            <a:r>
              <a:rPr lang="ru-RU" sz="4800" b="1" dirty="0"/>
              <a:t>из Своих учеников, Иудой. </a:t>
            </a:r>
          </a:p>
          <a:p>
            <a:r>
              <a:rPr lang="ru-RU" sz="4800" b="1" dirty="0"/>
              <a:t>2. Иосиф был ложно обвинен из ревности и оказался в темнице. Иисуса также ложно обвинили из ревности и желали обречь его на ад (Гал. 3:13). </a:t>
            </a:r>
          </a:p>
          <a:p>
            <a:r>
              <a:rPr lang="ru-RU" sz="4800" b="1" dirty="0"/>
              <a:t>3. Иосиф был освобожден фараоном и стал вторым человеком в управлении страной. Бог воскресил Иисуса из мертвых и посадил Его на Небесах по правую руку от Себя. </a:t>
            </a:r>
          </a:p>
          <a:p>
            <a:r>
              <a:rPr lang="ru-RU" sz="4800" b="1" dirty="0"/>
              <a:t>4. Иосиф спас древний мир от гибели из-за голода. Иисус Своей смертью дает спасение всему миру от вечной гибели.</a:t>
            </a:r>
            <a:r>
              <a:rPr lang="en-US" sz="4800" b="1" dirty="0"/>
              <a:t> </a:t>
            </a:r>
            <a:endParaRPr lang="ru-RU" sz="4800" b="1" dirty="0"/>
          </a:p>
          <a:p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82602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15687" cy="4351338"/>
          </a:xfrm>
        </p:spPr>
        <p:txBody>
          <a:bodyPr>
            <a:normAutofit/>
          </a:bodyPr>
          <a:lstStyle/>
          <a:p>
            <a:r>
              <a:rPr lang="ru-RU" sz="4800" b="1" dirty="0"/>
              <a:t>«Может ли быть, что все эти прообразы были просто совпадением?»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809320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5320"/>
            <a:ext cx="5385047" cy="5111643"/>
          </a:xfrm>
        </p:spPr>
        <p:txBody>
          <a:bodyPr>
            <a:normAutofit fontScale="77500" lnSpcReduction="20000"/>
          </a:bodyPr>
          <a:lstStyle/>
          <a:p>
            <a:r>
              <a:rPr lang="ru-RU" sz="4800" b="1" dirty="0"/>
              <a:t>В Ветхом Завете мы видим много пророчеств о грядущем Христе и людях, чья жизнь словно бы параллельна Его жизни.</a:t>
            </a:r>
            <a:endParaRPr lang="en-US" sz="4800" b="1" dirty="0"/>
          </a:p>
          <a:p>
            <a:pPr marL="0" indent="0">
              <a:buNone/>
            </a:pPr>
            <a:r>
              <a:rPr lang="ru-RU" sz="4800" b="1" dirty="0"/>
              <a:t> </a:t>
            </a:r>
          </a:p>
          <a:p>
            <a:r>
              <a:rPr lang="ru-RU" sz="4800" b="1" dirty="0"/>
              <a:t>Теория вероятности говорит о том, что такое количество совпадений невозможно.</a:t>
            </a:r>
            <a:endParaRPr lang="en-US" sz="4800" b="1" dirty="0"/>
          </a:p>
          <a:p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7FB93-163F-4188-9A28-F97193FF5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432" y="2055813"/>
            <a:ext cx="5166249" cy="34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28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05295" cy="132556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Сам Иисус сказал, что все Писание говорит о Нем, о том, Кем Он является.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8598763" cy="412115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Исследуйте Писания, ибо вы думаете чрез них иметь жизнь вечную; а они </a:t>
            </a:r>
            <a:r>
              <a:rPr lang="ru-RU" sz="4800" b="1" u="sng" dirty="0">
                <a:solidFill>
                  <a:srgbClr val="FF0000"/>
                </a:solidFill>
              </a:rPr>
              <a:t>свидетельствуют</a:t>
            </a:r>
            <a:r>
              <a:rPr lang="ru-RU" sz="4800" b="1" dirty="0">
                <a:solidFill>
                  <a:srgbClr val="FF0000"/>
                </a:solidFill>
              </a:rPr>
              <a:t> о Мне. </a:t>
            </a:r>
          </a:p>
          <a:p>
            <a:pPr marL="0" indent="0">
              <a:buNone/>
            </a:pPr>
            <a:r>
              <a:rPr lang="ru-RU" sz="4800" b="1" dirty="0"/>
              <a:t>                                  Иоанна 5:39</a:t>
            </a:r>
          </a:p>
        </p:txBody>
      </p:sp>
    </p:spTree>
    <p:extLst>
      <p:ext uri="{BB962C8B-B14F-4D97-AF65-F5344CB8AC3E}">
        <p14:creationId xmlns:p14="http://schemas.microsoft.com/office/powerpoint/2010/main" val="3292454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12006" cy="4351338"/>
          </a:xfrm>
        </p:spPr>
        <p:txBody>
          <a:bodyPr>
            <a:normAutofit/>
          </a:bodyPr>
          <a:lstStyle/>
          <a:p>
            <a:r>
              <a:rPr lang="ru-RU" sz="4800" b="1" dirty="0"/>
              <a:t>«Может ли быть, что эти прообразы были добавлены в Бытие уже после Пришествия Иисуса?»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19702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5047" cy="4351338"/>
          </a:xfrm>
        </p:spPr>
        <p:txBody>
          <a:bodyPr>
            <a:normAutofit fontScale="85000" lnSpcReduction="20000"/>
          </a:bodyPr>
          <a:lstStyle/>
          <a:p>
            <a:r>
              <a:rPr lang="ru-RU" sz="4800" b="1" dirty="0"/>
              <a:t>Это невозможно.</a:t>
            </a:r>
            <a:endParaRPr lang="en-US" sz="4800" b="1" dirty="0"/>
          </a:p>
          <a:p>
            <a:r>
              <a:rPr lang="ru-RU" sz="4800" b="1" dirty="0"/>
              <a:t> Переписывая Божье Слово, иудеи работали очень тщательно, вплоть</a:t>
            </a:r>
            <a:r>
              <a:rPr lang="en-US" sz="4800" b="1" dirty="0"/>
              <a:t> </a:t>
            </a:r>
            <a:r>
              <a:rPr lang="ru-RU" sz="4800" b="1" dirty="0"/>
              <a:t>до </a:t>
            </a:r>
            <a:r>
              <a:rPr lang="ru-RU" sz="4800" b="1" u="sng" dirty="0"/>
              <a:t>подсчета букв</a:t>
            </a:r>
            <a:r>
              <a:rPr lang="ru-RU" sz="4800" b="1" dirty="0"/>
              <a:t>, чтобы не добавить и</a:t>
            </a:r>
            <a:r>
              <a:rPr lang="en-US" sz="4800" b="1" dirty="0"/>
              <a:t> </a:t>
            </a:r>
            <a:r>
              <a:rPr lang="ru-RU" sz="4800" b="1" dirty="0"/>
              <a:t>не пропустить ни одного слова.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20B97-D268-4400-990A-24EE22D7F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995" y="1313895"/>
            <a:ext cx="3502377" cy="497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88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5047" cy="4351338"/>
          </a:xfrm>
        </p:spPr>
        <p:txBody>
          <a:bodyPr>
            <a:normAutofit fontScale="70000" lnSpcReduction="20000"/>
          </a:bodyPr>
          <a:lstStyle/>
          <a:p>
            <a:r>
              <a:rPr lang="ru-RU" sz="4800" b="1" dirty="0"/>
              <a:t>Кроме</a:t>
            </a:r>
            <a:r>
              <a:rPr lang="en-US" sz="4800" b="1" dirty="0"/>
              <a:t> </a:t>
            </a:r>
            <a:r>
              <a:rPr lang="ru-RU" sz="4800" b="1" dirty="0"/>
              <a:t>того, Ветхий Завет был переведен на</a:t>
            </a:r>
            <a:r>
              <a:rPr lang="en-US" sz="4800" b="1" dirty="0"/>
              <a:t> </a:t>
            </a:r>
            <a:r>
              <a:rPr lang="ru-RU" sz="4800" b="1" dirty="0"/>
              <a:t>греческий язык 70 иудейскими учеными</a:t>
            </a:r>
            <a:r>
              <a:rPr lang="en-US" sz="4800" b="1" dirty="0"/>
              <a:t> </a:t>
            </a:r>
            <a:r>
              <a:rPr lang="ru-RU" sz="4800" b="1" dirty="0"/>
              <a:t>в </a:t>
            </a:r>
            <a:r>
              <a:rPr lang="ru-RU" sz="4800" b="1" u="sng" dirty="0"/>
              <a:t>285-247</a:t>
            </a:r>
            <a:r>
              <a:rPr lang="ru-RU" sz="4800" b="1" dirty="0"/>
              <a:t> гг. до н. э. </a:t>
            </a:r>
            <a:endParaRPr lang="en-US" sz="4800" b="1" dirty="0"/>
          </a:p>
          <a:p>
            <a:r>
              <a:rPr lang="ru-RU" sz="4800" b="1" dirty="0"/>
              <a:t>Было бы легко обнаружить подлог, если бы</a:t>
            </a:r>
            <a:r>
              <a:rPr lang="en-US" sz="4800" b="1" dirty="0"/>
              <a:t> </a:t>
            </a:r>
            <a:r>
              <a:rPr lang="ru-RU" sz="4800" b="1" dirty="0"/>
              <a:t>«пророчества»</a:t>
            </a:r>
            <a:r>
              <a:rPr lang="en-US" sz="4800" b="1" dirty="0"/>
              <a:t> </a:t>
            </a:r>
            <a:r>
              <a:rPr lang="ru-RU" sz="4800" b="1" dirty="0"/>
              <a:t>были добавлены уже после совершившегося события.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E6FA92-3C62-4932-BABE-58D332582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859" y="1825625"/>
            <a:ext cx="4201696" cy="342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97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r>
              <a:rPr lang="ru-RU" b="1" dirty="0"/>
              <a:t>Четыре прообразов</a:t>
            </a:r>
            <a:r>
              <a:rPr lang="en-US" b="1" dirty="0"/>
              <a:t> </a:t>
            </a:r>
            <a:r>
              <a:rPr lang="ru-RU" b="1" dirty="0"/>
              <a:t>в Бытии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5047" cy="4351338"/>
          </a:xfrm>
        </p:spPr>
        <p:txBody>
          <a:bodyPr>
            <a:normAutofit fontScale="55000" lnSpcReduction="20000"/>
          </a:bodyPr>
          <a:lstStyle/>
          <a:p>
            <a:r>
              <a:rPr lang="ru-RU" sz="4800" b="1" dirty="0"/>
              <a:t>Иисус, как тот, кого ужалили</a:t>
            </a:r>
            <a:r>
              <a:rPr lang="en-US" sz="4800" b="1" dirty="0"/>
              <a:t> </a:t>
            </a:r>
            <a:r>
              <a:rPr lang="ru-RU" sz="4800" b="1" dirty="0"/>
              <a:t>в пяту. Однако Он уничтожит власть сатаны над миром. </a:t>
            </a:r>
            <a:endParaRPr lang="en-US" sz="4800" b="1" dirty="0"/>
          </a:p>
          <a:p>
            <a:r>
              <a:rPr lang="ru-RU" sz="4800" b="1" dirty="0"/>
              <a:t>Иисус как ковчег: те,</a:t>
            </a:r>
            <a:r>
              <a:rPr lang="en-US" sz="4800" b="1" dirty="0"/>
              <a:t> </a:t>
            </a:r>
            <a:r>
              <a:rPr lang="ru-RU" sz="4800" b="1" dirty="0"/>
              <a:t>кто обратится к Иисусу, будут спасены</a:t>
            </a:r>
            <a:r>
              <a:rPr lang="en-US" sz="4800" b="1" dirty="0"/>
              <a:t> </a:t>
            </a:r>
            <a:r>
              <a:rPr lang="ru-RU" sz="4800" b="1" dirty="0"/>
              <a:t>от грядущего всемирного суда за грех.</a:t>
            </a:r>
          </a:p>
          <a:p>
            <a:r>
              <a:rPr lang="ru-RU" sz="4800" b="1" dirty="0"/>
              <a:t>Иисус как обещанный сын: Он был принесен в жертву за грех. </a:t>
            </a:r>
            <a:endParaRPr lang="en-US" sz="4800" b="1" dirty="0"/>
          </a:p>
          <a:p>
            <a:r>
              <a:rPr lang="ru-RU" sz="4800" b="1" dirty="0"/>
              <a:t>Иисус как Спаситель: Он был предан, страдал, умер и</a:t>
            </a:r>
            <a:r>
              <a:rPr lang="en-US" sz="4800" b="1" dirty="0"/>
              <a:t> </a:t>
            </a:r>
            <a:r>
              <a:rPr lang="ru-RU" sz="4800" b="1" dirty="0"/>
              <a:t>принес спасение всему миру.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85305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5047" cy="4351338"/>
          </a:xfrm>
        </p:spPr>
        <p:txBody>
          <a:bodyPr>
            <a:normAutofit lnSpcReduction="10000"/>
          </a:bodyPr>
          <a:lstStyle/>
          <a:p>
            <a:r>
              <a:rPr lang="ru-RU" sz="4800" b="1" dirty="0"/>
              <a:t>Чем больше мы читаем об Иисусе</a:t>
            </a:r>
            <a:r>
              <a:rPr lang="en-US" sz="4800" b="1" dirty="0"/>
              <a:t> </a:t>
            </a:r>
            <a:r>
              <a:rPr lang="ru-RU" sz="4800" b="1" dirty="0"/>
              <a:t>даже в Ветхом Завете, тем чаще встречается идея спасения мира от греха.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C9A7D-33EF-4528-8096-084EECF62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1"/>
          <a:stretch/>
        </p:blipFill>
        <p:spPr>
          <a:xfrm>
            <a:off x="6306926" y="621407"/>
            <a:ext cx="3905564" cy="5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9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5047" cy="4351338"/>
          </a:xfrm>
        </p:spPr>
        <p:txBody>
          <a:bodyPr>
            <a:normAutofit/>
          </a:bodyPr>
          <a:lstStyle/>
          <a:p>
            <a:r>
              <a:rPr lang="ru-RU" sz="4800" b="1" dirty="0"/>
              <a:t>Рисунком изобразите себя в будущем.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52333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5047" cy="4351338"/>
          </a:xfrm>
        </p:spPr>
        <p:txBody>
          <a:bodyPr>
            <a:normAutofit/>
          </a:bodyPr>
          <a:lstStyle/>
          <a:p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71644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r>
              <a:rPr lang="ru-RU" b="1" dirty="0">
                <a:solidFill>
                  <a:srgbClr val="FFFF00"/>
                </a:solidFill>
              </a:rPr>
              <a:t>Повторение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9EDCC-DFCE-4EC0-9DD7-687154D78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47338" cy="4351338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/>
              <a:t>Иисус –</a:t>
            </a:r>
            <a:r>
              <a:rPr lang="en-US" sz="3200" b="1" dirty="0"/>
              <a:t> </a:t>
            </a:r>
            <a:r>
              <a:rPr lang="ru-RU" sz="3200" b="1" dirty="0"/>
              <a:t>на 100 % Бог; Он часть Троицы – Бог-</a:t>
            </a:r>
          </a:p>
          <a:p>
            <a:r>
              <a:rPr lang="ru-RU" sz="3200" b="1" dirty="0"/>
              <a:t>Сын. </a:t>
            </a:r>
            <a:endParaRPr lang="en-US" sz="3200" b="1" dirty="0"/>
          </a:p>
          <a:p>
            <a:r>
              <a:rPr lang="ru-RU" sz="3200" b="1" dirty="0"/>
              <a:t>При этом, когда Иисус пришел на Землю, Он стал на 100%</a:t>
            </a:r>
            <a:r>
              <a:rPr lang="en-US" sz="3200" b="1" dirty="0"/>
              <a:t> </a:t>
            </a:r>
            <a:r>
              <a:rPr lang="ru-RU" sz="3200" b="1" dirty="0"/>
              <a:t>Человеком.</a:t>
            </a:r>
            <a:endParaRPr lang="en-US" sz="3200" b="1" dirty="0"/>
          </a:p>
          <a:p>
            <a:r>
              <a:rPr lang="ru-RU" sz="3200" b="1" dirty="0"/>
              <a:t>Один из ангелов Божьих</a:t>
            </a:r>
            <a:r>
              <a:rPr lang="en-US" sz="3200" b="1" dirty="0"/>
              <a:t> </a:t>
            </a:r>
            <a:r>
              <a:rPr lang="ru-RU" sz="3200" b="1" dirty="0"/>
              <a:t>(сатана) восстал против Бога. </a:t>
            </a:r>
            <a:endParaRPr lang="en-US" sz="3200" b="1" dirty="0"/>
          </a:p>
          <a:p>
            <a:r>
              <a:rPr lang="ru-RU" sz="3200" b="1" dirty="0"/>
              <a:t>Теперь он</a:t>
            </a:r>
            <a:r>
              <a:rPr lang="en-US" sz="3200" b="1" dirty="0"/>
              <a:t> </a:t>
            </a:r>
            <a:r>
              <a:rPr lang="ru-RU" sz="3200" b="1" dirty="0"/>
              <a:t>хочет испортить все Божьи планы. </a:t>
            </a:r>
            <a:endParaRPr lang="en-US" sz="3200" b="1" dirty="0"/>
          </a:p>
          <a:p>
            <a:r>
              <a:rPr lang="ru-RU" sz="3200" b="1" dirty="0"/>
              <a:t>Иисус</a:t>
            </a:r>
            <a:r>
              <a:rPr lang="en-US" sz="3200" b="1" dirty="0"/>
              <a:t> </a:t>
            </a:r>
            <a:r>
              <a:rPr lang="ru-RU" sz="3200" b="1" dirty="0"/>
              <a:t>победит его и вернет творение в изначальное состояние.</a:t>
            </a: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20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Божественная природа Иисуса</a:t>
            </a:r>
            <a:br>
              <a:rPr lang="ru-RU" dirty="0"/>
            </a:br>
            <a:r>
              <a:rPr lang="en-US" dirty="0"/>
              <a:t>         </a:t>
            </a:r>
            <a:r>
              <a:rPr lang="ru-RU" dirty="0">
                <a:solidFill>
                  <a:srgbClr val="FF0000"/>
                </a:solidFill>
              </a:rPr>
              <a:t>Колоссянам 2:9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3140" cy="4351338"/>
          </a:xfrm>
        </p:spPr>
        <p:txBody>
          <a:bodyPr>
            <a:normAutofit/>
          </a:bodyPr>
          <a:lstStyle/>
          <a:p>
            <a:r>
              <a:rPr lang="ru-RU" sz="4800" b="1" dirty="0"/>
              <a:t>В Нем обитает вся полнота Божества</a:t>
            </a:r>
            <a:r>
              <a:rPr lang="en-US" sz="4800" b="1" dirty="0"/>
              <a:t> </a:t>
            </a:r>
            <a:r>
              <a:rPr lang="ru-RU" sz="4800" b="1" dirty="0"/>
              <a:t>телесёно</a:t>
            </a:r>
            <a:r>
              <a:rPr lang="ru-RU" sz="7200" dirty="0">
                <a:solidFill>
                  <a:srgbClr val="FF0000"/>
                </a:solidFill>
              </a:rPr>
              <a:t> 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7200" dirty="0">
                <a:solidFill>
                  <a:srgbClr val="FF0000"/>
                </a:solidFill>
              </a:rPr>
              <a:t>                  </a:t>
            </a:r>
            <a:r>
              <a:rPr lang="ru-RU" sz="4400" dirty="0">
                <a:solidFill>
                  <a:srgbClr val="FF0000"/>
                </a:solidFill>
              </a:rPr>
              <a:t>Колоссянам 2:9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1037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r>
              <a:rPr lang="ru-RU" b="1" dirty="0"/>
              <a:t>Слово «Бытие» означает «начало».</a:t>
            </a:r>
            <a:r>
              <a:rPr lang="en-US" b="1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5047" cy="4351338"/>
          </a:xfrm>
        </p:spPr>
        <p:txBody>
          <a:bodyPr>
            <a:normAutofit/>
          </a:bodyPr>
          <a:lstStyle/>
          <a:p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898B3-50F8-452F-9021-11693659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255" y="2012156"/>
            <a:ext cx="62865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5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922"/>
            <a:ext cx="10515600" cy="82776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Прообраз №1: Иисус как Тот, кого</a:t>
            </a:r>
            <a:br>
              <a:rPr lang="ru-RU" b="1" dirty="0"/>
            </a:br>
            <a:r>
              <a:rPr lang="ru-RU" b="1" u="sng" dirty="0"/>
              <a:t>ужалили в пяту</a:t>
            </a:r>
            <a:r>
              <a:rPr lang="ru-RU" b="1" dirty="0"/>
              <a:t>.</a:t>
            </a:r>
            <a:br>
              <a:rPr lang="ru-RU" b="1" dirty="0"/>
            </a:b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5047" cy="4351338"/>
          </a:xfrm>
        </p:spPr>
        <p:txBody>
          <a:bodyPr>
            <a:normAutofit/>
          </a:bodyPr>
          <a:lstStyle/>
          <a:p>
            <a:r>
              <a:rPr lang="ru-RU" b="0" i="0" u="none" strike="noStrike" baseline="0" dirty="0">
                <a:solidFill>
                  <a:srgbClr val="000000"/>
                </a:solidFill>
              </a:rPr>
              <a:t>«Я (т.е. Бог) вражду положу между тобою (т.е. сатаной) и между женою, и между семенем твоим и между семенем ее (т.е. </a:t>
            </a:r>
            <a:r>
              <a:rPr lang="ru-RU" b="0" i="0" u="sng" strike="noStrike" baseline="0" dirty="0">
                <a:solidFill>
                  <a:srgbClr val="000000"/>
                </a:solidFill>
              </a:rPr>
              <a:t>Иисусом</a:t>
            </a:r>
            <a:r>
              <a:rPr lang="ru-RU" b="0" i="0" u="none" strike="noStrike" baseline="0" dirty="0">
                <a:solidFill>
                  <a:srgbClr val="000000"/>
                </a:solidFill>
              </a:rPr>
              <a:t>); оно будет поражать тебя в голову (т.е. </a:t>
            </a:r>
            <a:r>
              <a:rPr lang="ru-RU" b="0" i="0" u="sng" strike="noStrike" baseline="0" dirty="0">
                <a:solidFill>
                  <a:srgbClr val="000000"/>
                </a:solidFill>
              </a:rPr>
              <a:t>уничтожит сатану</a:t>
            </a:r>
            <a:r>
              <a:rPr lang="ru-RU" b="0" i="0" u="none" strike="noStrike" baseline="0" dirty="0">
                <a:solidFill>
                  <a:srgbClr val="000000"/>
                </a:solidFill>
              </a:rPr>
              <a:t>), а ты будешь жалить его в пяту (т.е. причинишь боль Иисусу, но не </a:t>
            </a:r>
            <a:r>
              <a:rPr lang="ru-RU" b="0" i="0" u="sng" strike="noStrike" baseline="0" dirty="0">
                <a:solidFill>
                  <a:srgbClr val="000000"/>
                </a:solidFill>
              </a:rPr>
              <a:t>погубишь Его</a:t>
            </a:r>
            <a:r>
              <a:rPr lang="ru-RU" b="0" i="0" u="none" strike="noStrike" baseline="0" dirty="0">
                <a:solidFill>
                  <a:srgbClr val="000000"/>
                </a:solidFill>
              </a:rPr>
              <a:t>)».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E6A7A-CBEB-4078-84AA-5AA60B7D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963" y="1825625"/>
            <a:ext cx="4069672" cy="40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6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r>
              <a:rPr lang="ru-RU" b="1" dirty="0"/>
              <a:t>Прообраз №2: Иисус как </a:t>
            </a:r>
            <a:r>
              <a:rPr lang="ru-RU" b="1" u="sng" dirty="0"/>
              <a:t>ковчег</a:t>
            </a:r>
            <a:r>
              <a:rPr lang="ru-RU" b="1" dirty="0"/>
              <a:t>.</a:t>
            </a:r>
            <a:r>
              <a:rPr lang="en-US" b="1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5047" cy="4351338"/>
          </a:xfrm>
        </p:spPr>
        <p:txBody>
          <a:bodyPr>
            <a:normAutofit/>
          </a:bodyPr>
          <a:lstStyle/>
          <a:p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B8DB7-E22D-469D-B03F-282A340B9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05" y="1912829"/>
            <a:ext cx="5285690" cy="3523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00666B-F892-47BC-8C38-F7BD7571EED6}"/>
              </a:ext>
            </a:extLst>
          </p:cNvPr>
          <p:cNvSpPr txBox="1"/>
          <p:nvPr/>
        </p:nvSpPr>
        <p:spPr>
          <a:xfrm>
            <a:off x="6701899" y="3029050"/>
            <a:ext cx="41199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Что</a:t>
            </a:r>
          </a:p>
          <a:p>
            <a:r>
              <a:rPr lang="ru-RU" sz="3600" dirty="0"/>
              <a:t>общего между ковчегом и Иисусом?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2378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/>
              <a:t>Прообраз №3: Иисус как </a:t>
            </a:r>
            <a:r>
              <a:rPr lang="ru-RU" b="1" u="sng" dirty="0"/>
              <a:t>обещанный</a:t>
            </a:r>
            <a:br>
              <a:rPr lang="ru-RU" b="1" dirty="0"/>
            </a:br>
            <a:r>
              <a:rPr lang="ru-RU" b="1" u="sng" dirty="0"/>
              <a:t>сын</a:t>
            </a:r>
            <a:r>
              <a:rPr lang="ru-RU" b="1" dirty="0"/>
              <a:t>, который будет принесен в жертву.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FD3876-E176-4EAA-A7BE-EDB0C39A2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5175" y="2327089"/>
            <a:ext cx="5265962" cy="3656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80D8B6-2F78-4F05-9EC3-E4EC7A440F78}"/>
              </a:ext>
            </a:extLst>
          </p:cNvPr>
          <p:cNvSpPr txBox="1"/>
          <p:nvPr/>
        </p:nvSpPr>
        <p:spPr>
          <a:xfrm>
            <a:off x="603683" y="2072819"/>
            <a:ext cx="46814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/>
              <a:t>Итак, что общего между сыном Авраама, Исааком, и Иисусом?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5681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30EEE-591D-46C1-AF53-C9DB41A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13847" cy="132556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/>
              <a:t>Итак, что общего между сыном Авраама, Исааком, и Иисусом?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6B27A0-550C-4241-9C27-BE0C068D9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2583"/>
            <a:ext cx="8030592" cy="3824380"/>
          </a:xfrm>
        </p:spPr>
        <p:txBody>
          <a:bodyPr>
            <a:normAutofit fontScale="47500" lnSpcReduction="20000"/>
          </a:bodyPr>
          <a:lstStyle/>
          <a:p>
            <a:r>
              <a:rPr lang="ru-RU" sz="4800" b="1" dirty="0"/>
              <a:t>1. Бог предсказал рождение обоих: Сам Бог в человеческом облике (возможно, Иисус) предсказал Аврааму рождение его сына. А рождение Иисуса Бог предсказал Израилю через пророков. </a:t>
            </a:r>
          </a:p>
          <a:p>
            <a:r>
              <a:rPr lang="ru-RU" sz="4800" b="1" dirty="0"/>
              <a:t>2. Рождение и того и другого произошло чудом: Исаак родился от 90-летней матери, а Иисус – от девственницы.</a:t>
            </a:r>
          </a:p>
          <a:p>
            <a:r>
              <a:rPr lang="ru-RU" sz="4800" b="1" dirty="0"/>
              <a:t>3. Оба должны были быть принесены в жертву. Бог повелел Аврааму принести в жертву своего сына Исаака. </a:t>
            </a:r>
          </a:p>
          <a:p>
            <a:r>
              <a:rPr lang="ru-RU" sz="4800" b="1" dirty="0"/>
              <a:t>Однако в последнюю минуту Бог остановил Авраама и вместо сына дал ему для жертвы агнца. Бог послал Иисуса на землю, чтобы Он стал жертвой за грехи всех людей.</a:t>
            </a:r>
          </a:p>
          <a:p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96561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766</Words>
  <Application>Microsoft Office PowerPoint</Application>
  <PresentationFormat>Widescreen</PresentationFormat>
  <Paragraphs>59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Иисус уже в первой книге Библии Главы 1-2 книги  </vt:lpstr>
      <vt:lpstr> </vt:lpstr>
      <vt:lpstr> Повторение</vt:lpstr>
      <vt:lpstr>Божественная природа Иисуса          Колоссянам 2:9</vt:lpstr>
      <vt:lpstr> Слово «Бытие» означает «начало». </vt:lpstr>
      <vt:lpstr>Прообраз №1: Иисус как Тот, кого ужалили в пяту. </vt:lpstr>
      <vt:lpstr> Прообраз №2: Иисус как ковчег. </vt:lpstr>
      <vt:lpstr> Прообраз №3: Иисус как обещанный сын, который будет принесен в жертву.</vt:lpstr>
      <vt:lpstr> Итак, что общего между сыном Авраама, Исааком, и Иисусом?</vt:lpstr>
      <vt:lpstr> Прообраз №4: Иисус как Спаситель мира. </vt:lpstr>
      <vt:lpstr> Что общего между Иосифом и Иисусом? </vt:lpstr>
      <vt:lpstr> </vt:lpstr>
      <vt:lpstr> </vt:lpstr>
      <vt:lpstr> Сам Иисус сказал, что все Писание говорит о Нем, о том, Кем Он является.</vt:lpstr>
      <vt:lpstr> </vt:lpstr>
      <vt:lpstr> </vt:lpstr>
      <vt:lpstr> </vt:lpstr>
      <vt:lpstr> Четыре прообразов в Бытии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Иисус и израильтяне  Главы 3-4 книги</dc:title>
  <dc:creator>John</dc:creator>
  <cp:lastModifiedBy>John</cp:lastModifiedBy>
  <cp:revision>51</cp:revision>
  <dcterms:created xsi:type="dcterms:W3CDTF">2021-02-06T17:30:26Z</dcterms:created>
  <dcterms:modified xsi:type="dcterms:W3CDTF">2021-08-12T09:22:00Z</dcterms:modified>
</cp:coreProperties>
</file>