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4" r:id="rId7"/>
    <p:sldId id="285" r:id="rId8"/>
    <p:sldId id="286" r:id="rId9"/>
    <p:sldId id="287" r:id="rId10"/>
    <p:sldId id="288" r:id="rId11"/>
    <p:sldId id="269" r:id="rId12"/>
    <p:sldId id="268" r:id="rId13"/>
    <p:sldId id="293" r:id="rId14"/>
    <p:sldId id="289" r:id="rId15"/>
    <p:sldId id="290" r:id="rId16"/>
    <p:sldId id="276" r:id="rId17"/>
    <p:sldId id="271" r:id="rId18"/>
    <p:sldId id="274" r:id="rId19"/>
    <p:sldId id="278" r:id="rId20"/>
    <p:sldId id="279" r:id="rId21"/>
    <p:sldId id="280" r:id="rId22"/>
    <p:sldId id="281" r:id="rId23"/>
    <p:sldId id="282" r:id="rId24"/>
    <p:sldId id="291" r:id="rId25"/>
    <p:sldId id="294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1147-CE4B-48CF-8EF9-E76742540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7BB19-34BD-41AA-88D0-BB9F15B06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A412-BFD2-493A-917E-3CECA753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74CA5-2EF3-459C-9957-7EAA603B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86D5-E41D-45CF-9E07-BEF02FCB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96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054E-BDF9-426F-A6C8-C80E106A8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4CEEE-8CEB-465C-9E5B-9D34579F6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5AF05-3895-46E1-ADA3-9AEE58CE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A960-50B7-4FBB-A5DF-01A06BF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6FA6-5ECE-4131-A7B8-0C31AA31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2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C56CB8-9098-4C95-AD4F-832956728E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5A507-D51A-4325-993C-C24DD5B9B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59FD0-63E9-4613-B2BF-F0412B8D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6C54-EB5B-4757-B7A5-7C8A520C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9CF94-002B-4B51-A459-69F248C1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2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D6C0F-831F-441A-BDCE-3EA7BE3C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64BD-504B-4BDE-844D-DB132C1BE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AA29-2C9D-4FE2-8474-2DF8A4C4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32205-7F1A-4C25-849C-B6E35B85F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CED80-A37D-4C61-BE5F-B5E9CAF7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FBEA-4766-4C5E-A8A5-1A92CCB9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11EC8-90F2-4D54-8A22-883E0F499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4911A-58D3-4B2A-B58F-1846F827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4A95-8F00-4CC3-8214-A8592209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0C4F-FA3A-4071-9BB2-4886CECA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4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B53F1-2ABC-405A-9898-5B4B40B2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8EEF2-C528-4767-BD7B-8EBB29B60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79A3E-AAD4-4314-BF3F-EEA24D235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68B3E-90A3-4E95-BE89-C1DF9CA2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5EF64-0D3E-4358-9310-C98E4A37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49AA0-E212-46E1-A6BF-8CE7992C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6079-ADE8-4230-9201-2A702BA4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574A1-463C-4A9F-8AD2-82088F311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53627-B21A-4D16-B4E4-76CC8F878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967B0-2774-4D15-9763-2F52AC08D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5236F-BCE8-444A-8EEC-24C6CAEC4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34D12-EA72-4CC4-8806-C2836BFAA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69CB0-1FCD-416F-9AEE-75E3247C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F17C1-C80C-45CA-9B55-CF9B4FFB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B069-3466-4873-8D00-A058041B7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3945EA-3F10-44A3-B6B2-C75998B1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B272C-308E-496C-9C32-180EEB05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451A9-2D4D-420C-A3F7-369F6A02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67EF0-CA1B-4BB5-A76D-8CE30F2D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8E4D7A-62D9-439D-8A27-84FE4467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949C6-F445-46F0-B8A0-F598EE3C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6B17-6219-4344-8C2B-B97396F2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602BF-CDE0-469B-B309-4F13592DF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B0B8B-8C12-43CC-84D3-7BC3A14F6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0DF16-354A-47B2-BE63-971AD10E7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78940-4C54-489F-A169-33F40F71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829E-6DBC-4089-BD05-61CED16B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C505-85F9-4947-B76A-C580B44B6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BB614F-A7FA-46E0-B700-3BC08F601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56C3B-ED4D-4338-82F6-A1625013C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9D313-7385-4000-9ED4-CB0DA737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7FB1D-D073-4EBA-B30A-885624C7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BD665-1DED-41CE-9697-53EC9265D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2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F41F4-4444-4033-8417-16895E1E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182D6-ADDA-47CF-88B2-54A350CFD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2C8DA-785A-441A-AD3F-9754046DDB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74CDE-C4EA-4A93-9D60-0977A70F1DF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DB35E-22C4-474D-940B-9C0B01C35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1DC3-898E-44E8-9BBD-5E3C2EFE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64A7-0E03-4CBA-8D01-99D8451D68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1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7B071-56A1-49A7-9D48-0AFEAD40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A3302-235A-48EF-990F-5CCBA6FEA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42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FCEF5-FE0A-42DA-BF9A-D89B427A2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458" y="665824"/>
            <a:ext cx="4998128" cy="4172505"/>
          </a:xfrm>
        </p:spPr>
        <p:txBody>
          <a:bodyPr>
            <a:normAutofit/>
          </a:bodyPr>
          <a:lstStyle/>
          <a:p>
            <a:r>
              <a:rPr lang="ru-RU" b="1" dirty="0"/>
              <a:t>Великий Учитель</a:t>
            </a:r>
            <a:br>
              <a:rPr lang="ru-RU" dirty="0"/>
            </a:br>
            <a:r>
              <a:rPr lang="ru-RU" sz="3600" dirty="0"/>
              <a:t>Главы 11-12 книги</a:t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67AB4A-6209-4275-871D-EDC55BECC8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7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5" y="365125"/>
            <a:ext cx="9717289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 2: Что такое Царство Божье?</a:t>
            </a:r>
            <a:endParaRPr lang="en-US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46" y="1836383"/>
            <a:ext cx="4252404" cy="4351338"/>
          </a:xfrm>
        </p:spPr>
        <p:txBody>
          <a:bodyPr>
            <a:normAutofit/>
          </a:bodyPr>
          <a:lstStyle/>
          <a:p>
            <a:r>
              <a:rPr lang="ru-RU" dirty="0"/>
              <a:t>«Истинно говорю: только тот, кто снова родился, может попасть в Царство Божье» (Иоанн 3:3).</a:t>
            </a:r>
          </a:p>
          <a:p>
            <a:r>
              <a:rPr lang="ru-RU" dirty="0"/>
              <a:t>Иисус сказал: пустите детей и не препятствуйте им приходить ко Мне, ибо таковых есть Царство Небесное (Матфея 19:14).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CDE44-A156-43F1-A2E9-E66F6D02A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40" y="2269215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1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Тема № 2: Что такое Царство Божье?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825625"/>
            <a:ext cx="9010835" cy="4351338"/>
          </a:xfrm>
        </p:spPr>
        <p:txBody>
          <a:bodyPr>
            <a:normAutofit/>
          </a:bodyPr>
          <a:lstStyle/>
          <a:p>
            <a:r>
              <a:rPr lang="ru-RU" sz="4400" dirty="0"/>
              <a:t>Царство Божье состоит из</a:t>
            </a:r>
            <a:r>
              <a:rPr lang="en-US" sz="4400" dirty="0"/>
              <a:t> </a:t>
            </a:r>
            <a:r>
              <a:rPr lang="ru-RU" sz="4400" dirty="0"/>
              <a:t>тех, в чьем сердце правит Христос; </a:t>
            </a:r>
            <a:endParaRPr lang="en-US" sz="4400" dirty="0"/>
          </a:p>
          <a:p>
            <a:r>
              <a:rPr lang="ru-RU" sz="4400" dirty="0"/>
              <a:t>Это те,</a:t>
            </a:r>
            <a:r>
              <a:rPr lang="en-US" sz="4400" dirty="0"/>
              <a:t> </a:t>
            </a:r>
            <a:r>
              <a:rPr lang="ru-RU" sz="4400" dirty="0"/>
              <a:t>кто получил второе рождение – духовное.</a:t>
            </a:r>
          </a:p>
          <a:p>
            <a:r>
              <a:rPr lang="ru-RU" sz="4400" dirty="0"/>
              <a:t>Они приближаются к Богу с простой верой, как дети.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8624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Тема № 3: Страдания Иисуса, смерть и воскресение на третий день.</a:t>
            </a:r>
            <a:endParaRPr lang="en-US" b="1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5BF209B-F038-4E06-B5E3-77102F077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1896" y="1893346"/>
            <a:ext cx="8165055" cy="459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53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Тема № 3: Страдания Иисуса, смерть и воскресение на третий день.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1825625"/>
            <a:ext cx="5559719" cy="4351338"/>
          </a:xfrm>
        </p:spPr>
        <p:txBody>
          <a:bodyPr/>
          <a:lstStyle/>
          <a:p>
            <a:r>
              <a:rPr lang="ru-RU" dirty="0"/>
              <a:t>Истинно, истинно говорю вам: если пшеничное зерно, пав в землю, не умрет, то останется одно; а если умрет, то принесет много плода. (Иоанна 12:24)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2CA7A-BFDB-4078-8094-FB9A8A70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948" y="2343705"/>
            <a:ext cx="5209364" cy="31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26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Тема № 3: Страдания Иисуса, смерть и воскресение на третий день.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972" y="2055813"/>
            <a:ext cx="5938222" cy="4351338"/>
          </a:xfrm>
        </p:spPr>
        <p:txBody>
          <a:bodyPr/>
          <a:lstStyle/>
          <a:p>
            <a:r>
              <a:rPr lang="ru-RU" dirty="0"/>
              <a:t>Иисус сказал им в ответ: разрушьте храм сей, и Я в три дня воздвигну его... А Он говорил о храме тела Своего. Когда же воскрес Он из мертвых, то ученики Его вспомнили, что Он говорил это, и поверили Писанию и слову, которое сказал Иисус (Иоанна 2:19, 21-22).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A5D28-134E-4DB4-95CD-9778378FF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66" y="2500266"/>
            <a:ext cx="4879712" cy="26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6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Тема № 3: Страдания Иисуса, смерть и воскресение на третий день.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30" y="1825625"/>
            <a:ext cx="5419870" cy="4351338"/>
          </a:xfrm>
        </p:spPr>
        <p:txBody>
          <a:bodyPr/>
          <a:lstStyle/>
          <a:p>
            <a:r>
              <a:rPr lang="ru-RU" dirty="0"/>
              <a:t>Как Иона был во чреве кита три дня и три ночи, так и Сын Человеческий будет в сердце земли три дня и три ночи (Матфея 12:40).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41EE9-663A-41CC-A587-0721B9560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232" y="1702593"/>
            <a:ext cx="5634391" cy="447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69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Почему религиозные вожди были против Иисуса?</a:t>
            </a:r>
            <a:endParaRPr lang="en-US" b="1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8113EA7-6FC4-41FF-88AF-49FA4310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751" y="1602889"/>
            <a:ext cx="10069983" cy="44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5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Причина №1:</a:t>
            </a:r>
            <a:br>
              <a:rPr lang="ru-RU" b="1" dirty="0"/>
            </a:br>
            <a:r>
              <a:rPr lang="ru-RU" b="1" u="sng" dirty="0"/>
              <a:t>Зависть</a:t>
            </a:r>
            <a:endParaRPr lang="en-US" b="1" u="sng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273" y="1825625"/>
            <a:ext cx="3836301" cy="4351338"/>
          </a:xfrm>
        </p:spPr>
        <p:txBody>
          <a:bodyPr/>
          <a:lstStyle/>
          <a:p>
            <a:r>
              <a:rPr lang="ru-RU" dirty="0"/>
              <a:t>… первосвященники предали Его из зависти (Марк 15:10).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478A5-D4BF-4927-9557-2FC5845E0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47" y="839096"/>
            <a:ext cx="6930003" cy="530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86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№ 2: Фарисеи считали Иисуса </a:t>
            </a:r>
            <a:r>
              <a:rPr lang="ru-RU" b="1" u="sng" dirty="0"/>
              <a:t>нарушителем Закона</a:t>
            </a:r>
            <a:r>
              <a:rPr lang="ru-RU" b="1" dirty="0"/>
              <a:t>.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7753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Какие из правил, созданных человеком, нарушали Иисус и Его ученики?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02855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Исцеление в субботу: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72" y="1825625"/>
            <a:ext cx="5237824" cy="4351338"/>
          </a:xfrm>
        </p:spPr>
        <p:txBody>
          <a:bodyPr/>
          <a:lstStyle/>
          <a:p>
            <a:r>
              <a:rPr lang="ru-RU" dirty="0"/>
              <a:t>… начальник синагоги,</a:t>
            </a:r>
            <a:r>
              <a:rPr lang="en-US" dirty="0"/>
              <a:t> </a:t>
            </a:r>
            <a:r>
              <a:rPr lang="ru-RU" dirty="0"/>
              <a:t>негодуя, что Иисус исцелил в субботу, сказал</a:t>
            </a:r>
            <a:r>
              <a:rPr lang="en-US" dirty="0"/>
              <a:t> </a:t>
            </a:r>
            <a:r>
              <a:rPr lang="ru-RU" dirty="0"/>
              <a:t>народу: есть шесть дней, в которые должно</a:t>
            </a:r>
            <a:r>
              <a:rPr lang="en-US" dirty="0"/>
              <a:t> </a:t>
            </a:r>
            <a:r>
              <a:rPr lang="ru-RU" dirty="0"/>
              <a:t>делать; в те и приходите исцеляться, а не в</a:t>
            </a:r>
            <a:r>
              <a:rPr lang="en-US" dirty="0"/>
              <a:t> </a:t>
            </a:r>
            <a:r>
              <a:rPr lang="ru-RU" dirty="0"/>
              <a:t>день субботний (Лука 13:14).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D4DED-A7EB-41DB-BB25-33E428A4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955" y="1373393"/>
            <a:ext cx="3659169" cy="48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17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1D9D-959F-44EE-9024-2B981B42D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039" y="1825625"/>
            <a:ext cx="8016536" cy="435133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Кого из учителей вы любили и почему?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25068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Еда немытыми руками: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2" y="1825625"/>
            <a:ext cx="5012124" cy="4351338"/>
          </a:xfrm>
        </p:spPr>
        <p:txBody>
          <a:bodyPr>
            <a:normAutofit/>
          </a:bodyPr>
          <a:lstStyle/>
          <a:p>
            <a:r>
              <a:rPr lang="ru-RU" dirty="0"/>
              <a:t>… приходят к Иисусу</a:t>
            </a:r>
            <a:r>
              <a:rPr lang="en-US" dirty="0"/>
              <a:t> </a:t>
            </a:r>
            <a:r>
              <a:rPr lang="ru-RU" dirty="0"/>
              <a:t>иерусалимские книжники и фарисеи и говорят: зачем ученики Твои преступают предание старцев? ибо не умывают рук своих,</a:t>
            </a:r>
            <a:r>
              <a:rPr lang="en-US" dirty="0"/>
              <a:t> </a:t>
            </a:r>
            <a:r>
              <a:rPr lang="ru-RU" dirty="0"/>
              <a:t>когда едят хлеб (Матфея 15:1-2).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5C23B-1BBB-47DF-996E-85F6DC557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281" y="1874109"/>
            <a:ext cx="5825639" cy="35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45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Есть с «недостойными» людьми: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52" y="1825625"/>
            <a:ext cx="5086905" cy="4351338"/>
          </a:xfrm>
        </p:spPr>
        <p:txBody>
          <a:bodyPr>
            <a:normAutofit/>
          </a:bodyPr>
          <a:lstStyle/>
          <a:p>
            <a:r>
              <a:rPr lang="ru-RU" dirty="0"/>
              <a:t>… когда Иисус возлежал в доме, многие мытари и грешники пришли и возлегли с Ним и учениками Его. Увидев то, фарисеи</a:t>
            </a:r>
            <a:r>
              <a:rPr lang="en-US" dirty="0"/>
              <a:t> </a:t>
            </a:r>
            <a:r>
              <a:rPr lang="ru-RU" dirty="0"/>
              <a:t>сказали ученикам Его: для чего Учитель ваш ест и пьет с мытарями и грешниками? (Матфея 9:10-11).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862E3-C154-4CB0-838E-A54A53977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809" y="1690688"/>
            <a:ext cx="5536603" cy="41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5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Причина</a:t>
            </a:r>
            <a:r>
              <a:rPr lang="en-US" b="1" dirty="0"/>
              <a:t> </a:t>
            </a:r>
            <a:r>
              <a:rPr lang="ru-RU" b="1" dirty="0"/>
              <a:t>№3: </a:t>
            </a:r>
            <a:r>
              <a:rPr lang="ru-RU" b="1" u="sng" dirty="0"/>
              <a:t>Богохульство</a:t>
            </a:r>
            <a:r>
              <a:rPr lang="en-US" b="1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15" y="1825625"/>
            <a:ext cx="5194150" cy="4351338"/>
          </a:xfrm>
        </p:spPr>
        <p:txBody>
          <a:bodyPr>
            <a:normAutofit/>
          </a:bodyPr>
          <a:lstStyle/>
          <a:p>
            <a:r>
              <a:rPr lang="ru-RU" sz="3600" dirty="0"/>
              <a:t>Иудеи сказали Ему в ответ: не за доброе дело хотим побить Тебя камнями, но за богохульство и за то, что Ты, будучи человек, делаешь Себя Богом</a:t>
            </a:r>
            <a:r>
              <a:rPr lang="en-US" sz="3600" dirty="0"/>
              <a:t> </a:t>
            </a:r>
            <a:r>
              <a:rPr lang="ru-RU" sz="3600" dirty="0"/>
              <a:t>(Иоанна 10:33).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61921-5656-4F3A-BC05-C13C0F21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560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9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Причина</a:t>
            </a:r>
            <a:r>
              <a:rPr lang="en-US" b="1" dirty="0"/>
              <a:t> </a:t>
            </a:r>
            <a:r>
              <a:rPr lang="ru-RU" b="1" dirty="0"/>
              <a:t>№4: Опасение, что римляне </a:t>
            </a:r>
            <a:r>
              <a:rPr lang="ru-RU" b="1" u="sng" dirty="0"/>
              <a:t>покарают</a:t>
            </a:r>
            <a:br>
              <a:rPr lang="ru-RU" b="1" u="sng" dirty="0"/>
            </a:br>
            <a:r>
              <a:rPr lang="ru-RU" b="1" u="sng" dirty="0"/>
              <a:t>народ</a:t>
            </a:r>
            <a:r>
              <a:rPr lang="ru-RU" b="1" dirty="0"/>
              <a:t>.</a:t>
            </a:r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5557421" cy="4351338"/>
          </a:xfrm>
        </p:spPr>
        <p:txBody>
          <a:bodyPr>
            <a:normAutofit/>
          </a:bodyPr>
          <a:lstStyle/>
          <a:p>
            <a:r>
              <a:rPr lang="ru-RU" sz="3600" dirty="0"/>
              <a:t>Если оставим Его так, то все уверуют в Него, и придут римляне и овладеют и местом нашим и народом</a:t>
            </a:r>
          </a:p>
          <a:p>
            <a:pPr marL="0" indent="0">
              <a:buNone/>
            </a:pPr>
            <a:r>
              <a:rPr lang="en-US" sz="3600" dirty="0"/>
              <a:t>   </a:t>
            </a:r>
            <a:r>
              <a:rPr lang="ru-RU" sz="3600" dirty="0"/>
              <a:t>(Иоанна 11:48).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14649-D738-4A9D-A0CF-FC96D1217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174" y="2605797"/>
            <a:ext cx="5382409" cy="33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13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5" y="932155"/>
            <a:ext cx="8274720" cy="5244808"/>
          </a:xfrm>
        </p:spPr>
        <p:txBody>
          <a:bodyPr>
            <a:normAutofit fontScale="70000" lnSpcReduction="20000"/>
          </a:bodyPr>
          <a:lstStyle/>
          <a:p>
            <a:r>
              <a:rPr lang="ru-RU" sz="4800" b="1" dirty="0"/>
              <a:t>Иисус хотел, чтобы все поняли, что Он Сын Божий, пришедший в</a:t>
            </a:r>
            <a:r>
              <a:rPr lang="en-US" sz="4800" b="1" dirty="0"/>
              <a:t> </a:t>
            </a:r>
            <a:r>
              <a:rPr lang="ru-RU" sz="4800" b="1" dirty="0"/>
              <a:t>этот мир, как человек, чтобы положить</a:t>
            </a:r>
            <a:r>
              <a:rPr lang="en-US" sz="4800" b="1" dirty="0"/>
              <a:t> </a:t>
            </a:r>
            <a:r>
              <a:rPr lang="ru-RU" sz="4800" b="1" dirty="0"/>
              <a:t>начало Царству Божьему, которое сейчас невидно, но в конце этого мира станет явным. </a:t>
            </a:r>
            <a:endParaRPr lang="en-US" sz="4800" b="1" dirty="0"/>
          </a:p>
          <a:p>
            <a:pPr marL="0" indent="0">
              <a:buNone/>
            </a:pPr>
            <a:endParaRPr lang="en-US" sz="4800" b="1" dirty="0"/>
          </a:p>
          <a:p>
            <a:r>
              <a:rPr lang="ru-RU" sz="4800" b="1" dirty="0"/>
              <a:t>Он также предсказал Свою</a:t>
            </a:r>
            <a:r>
              <a:rPr lang="en-US" sz="4800" b="1" dirty="0"/>
              <a:t> </a:t>
            </a:r>
            <a:r>
              <a:rPr lang="ru-RU" sz="4800" b="1" dirty="0"/>
              <a:t>собственную смерть и воскресение на</a:t>
            </a:r>
            <a:r>
              <a:rPr lang="en-US" sz="4800" b="1" dirty="0"/>
              <a:t> </a:t>
            </a:r>
            <a:r>
              <a:rPr lang="ru-RU" sz="4800" b="1" dirty="0"/>
              <a:t>третий день. </a:t>
            </a:r>
            <a:endParaRPr lang="en-US" sz="4800" b="1" dirty="0"/>
          </a:p>
          <a:p>
            <a:pPr marL="0" indent="0">
              <a:buNone/>
            </a:pPr>
            <a:endParaRPr lang="en-US" sz="4800" b="1" dirty="0"/>
          </a:p>
          <a:p>
            <a:r>
              <a:rPr lang="ru-RU" sz="4800" b="1" dirty="0"/>
              <a:t>Эту смерть спровоцировали завистливые религиозные вожди того</a:t>
            </a:r>
            <a:r>
              <a:rPr lang="en-US" sz="4800" b="1" dirty="0"/>
              <a:t> </a:t>
            </a:r>
            <a:r>
              <a:rPr lang="ru-RU" sz="4800" b="1" dirty="0"/>
              <a:t>времени.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08014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Иисус умер за грешников</a:t>
            </a:r>
            <a:br>
              <a:rPr lang="ru-RU" b="1" dirty="0"/>
            </a:br>
            <a:r>
              <a:rPr lang="ru-RU" b="1" dirty="0"/>
              <a:t>(Римлянам 5:8)</a:t>
            </a:r>
            <a:br>
              <a:rPr lang="ru-RU" b="1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9330431" cy="4351338"/>
          </a:xfrm>
        </p:spPr>
        <p:txBody>
          <a:bodyPr>
            <a:normAutofit/>
          </a:bodyPr>
          <a:lstStyle/>
          <a:p>
            <a:r>
              <a:rPr lang="ru-RU" sz="4800" b="1" dirty="0"/>
              <a:t>Бог Свою любовь к нам доказывает тем,</a:t>
            </a:r>
            <a:r>
              <a:rPr lang="en-US" sz="4800" b="1" dirty="0"/>
              <a:t> </a:t>
            </a:r>
            <a:r>
              <a:rPr lang="ru-RU" sz="4800" b="1" dirty="0"/>
              <a:t>что Христос умер за нас, когда мы были</a:t>
            </a:r>
          </a:p>
          <a:p>
            <a:pPr marL="0" indent="0">
              <a:buNone/>
            </a:pPr>
            <a:r>
              <a:rPr lang="en-US" sz="4800" b="1" dirty="0"/>
              <a:t> </a:t>
            </a:r>
            <a:r>
              <a:rPr lang="ru-RU" sz="4800" b="1" dirty="0"/>
              <a:t>еще грешниками.</a:t>
            </a:r>
          </a:p>
          <a:p>
            <a:pPr marL="0" indent="0">
              <a:buNone/>
            </a:pPr>
            <a:r>
              <a:rPr lang="en-US" sz="4800" b="1" dirty="0"/>
              <a:t>                                       </a:t>
            </a:r>
            <a:r>
              <a:rPr lang="ru-RU" sz="4800" b="1" dirty="0"/>
              <a:t>Римлянам 5:8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68373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5557421" cy="4351338"/>
          </a:xfrm>
        </p:spPr>
        <p:txBody>
          <a:bodyPr>
            <a:normAutofit/>
          </a:bodyPr>
          <a:lstStyle/>
          <a:p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4090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5" y="1825625"/>
            <a:ext cx="4788928" cy="4351338"/>
          </a:xfrm>
        </p:spPr>
        <p:txBody>
          <a:bodyPr>
            <a:noAutofit/>
          </a:bodyPr>
          <a:lstStyle/>
          <a:p>
            <a:r>
              <a:rPr lang="ru-RU" sz="3600" dirty="0"/>
              <a:t>Многие считают Иисуса величайшим</a:t>
            </a:r>
            <a:r>
              <a:rPr lang="en-US" sz="3600" dirty="0"/>
              <a:t> </a:t>
            </a:r>
            <a:r>
              <a:rPr lang="ru-RU" sz="3600" dirty="0"/>
              <a:t>учителем. И по сей день по всему миру</a:t>
            </a:r>
            <a:r>
              <a:rPr lang="en-US" sz="3600" dirty="0"/>
              <a:t> </a:t>
            </a:r>
            <a:r>
              <a:rPr lang="ru-RU" sz="3600" dirty="0"/>
              <a:t>есть миллионы последователей Его учения.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67854-637B-4F69-9B84-D00B776C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336" y="1246449"/>
            <a:ext cx="6052969" cy="453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0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Тема №1. Кто такой Иисус?</a:t>
            </a:r>
            <a:endParaRPr lang="en-US" sz="60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DDA13-7B33-4386-AA9B-07DD431C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54" y="1599461"/>
            <a:ext cx="8305060" cy="467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87540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№1. Кто такой Иисус?</a:t>
            </a:r>
            <a:endParaRPr lang="en-US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825625"/>
            <a:ext cx="6113477" cy="4351338"/>
          </a:xfrm>
        </p:spPr>
        <p:txBody>
          <a:bodyPr>
            <a:normAutofit/>
          </a:bodyPr>
          <a:lstStyle/>
          <a:p>
            <a:r>
              <a:rPr lang="ru-RU" dirty="0"/>
              <a:t>… говорил Иисус к народу и сказал им: Я </a:t>
            </a:r>
            <a:r>
              <a:rPr lang="ru-RU" u="sng" dirty="0"/>
              <a:t>свет миру</a:t>
            </a:r>
            <a:r>
              <a:rPr lang="ru-RU" dirty="0"/>
              <a:t>; кто</a:t>
            </a:r>
            <a:r>
              <a:rPr lang="en-US" dirty="0"/>
              <a:t> </a:t>
            </a:r>
            <a:r>
              <a:rPr lang="ru-RU" dirty="0"/>
              <a:t>последует за Мною, тот не будет ходить во тьме, но будет иметь свет жизни (Иоанна 8:12).</a:t>
            </a:r>
            <a:endParaRPr lang="en-US" dirty="0"/>
          </a:p>
          <a:p>
            <a:r>
              <a:rPr lang="ru-RU" dirty="0"/>
              <a:t>Я есмь </a:t>
            </a:r>
            <a:r>
              <a:rPr lang="ru-RU" u="sng" dirty="0"/>
              <a:t>дверь</a:t>
            </a:r>
            <a:r>
              <a:rPr lang="ru-RU" dirty="0"/>
              <a:t>: кто войдет Мною, тот спасется, и войдет, и выйдет, и пажить найдет (Иоанна 10:9).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04E0E-5B5E-4D7F-873F-0B3D44C23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778" y="2191491"/>
            <a:ext cx="5063763" cy="26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7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87540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№1. Кто такой Иисус?</a:t>
            </a:r>
            <a:endParaRPr lang="en-US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7" y="1825625"/>
            <a:ext cx="3682248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Я есмь </a:t>
            </a:r>
            <a:r>
              <a:rPr lang="ru-RU" u="sng" dirty="0"/>
              <a:t>пастырь добрый</a:t>
            </a:r>
            <a:r>
              <a:rPr lang="ru-RU" dirty="0"/>
              <a:t>: пастырь добрый полагает</a:t>
            </a:r>
            <a:r>
              <a:rPr lang="en-US" dirty="0"/>
              <a:t> </a:t>
            </a:r>
            <a:r>
              <a:rPr lang="ru-RU" dirty="0"/>
              <a:t>жизнь свою за овец (Иоанна 10:11).</a:t>
            </a:r>
            <a:endParaRPr lang="en-US" dirty="0"/>
          </a:p>
          <a:p>
            <a:r>
              <a:rPr lang="ru-RU" dirty="0"/>
              <a:t>Иисус сказал …: Я есмь </a:t>
            </a:r>
            <a:r>
              <a:rPr lang="ru-RU" u="sng" dirty="0"/>
              <a:t>путь</a:t>
            </a:r>
            <a:r>
              <a:rPr lang="ru-RU" dirty="0"/>
              <a:t> и </a:t>
            </a:r>
            <a:r>
              <a:rPr lang="ru-RU" u="sng" dirty="0"/>
              <a:t>истина</a:t>
            </a:r>
            <a:r>
              <a:rPr lang="ru-RU" dirty="0"/>
              <a:t> и </a:t>
            </a:r>
            <a:r>
              <a:rPr lang="ru-RU" u="sng" dirty="0"/>
              <a:t>жизнь</a:t>
            </a:r>
            <a:r>
              <a:rPr lang="ru-RU" dirty="0"/>
              <a:t>; никто не приходит к Отцу,</a:t>
            </a:r>
            <a:r>
              <a:rPr lang="en-US" dirty="0"/>
              <a:t> </a:t>
            </a:r>
            <a:r>
              <a:rPr lang="ru-RU" dirty="0"/>
              <a:t>как только через Меня (Иоанна 14:6).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03583-D607-4D88-AF30-0D7DCF30D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69" y="1465278"/>
            <a:ext cx="4461819" cy="44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3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5" y="365125"/>
            <a:ext cx="9717289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 2: Что такое Царство Божье?</a:t>
            </a:r>
            <a:endParaRPr lang="en-US" sz="48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41E8D5-14AD-4F4A-87BD-6757B8025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26FF-9799-43DB-8953-01B3C428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47" y="1595484"/>
            <a:ext cx="8965337" cy="44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3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5" y="365125"/>
            <a:ext cx="9717289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 2: Что такое Царство Божье?</a:t>
            </a:r>
            <a:endParaRPr lang="en-US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825625"/>
            <a:ext cx="7572653" cy="4351338"/>
          </a:xfrm>
        </p:spPr>
        <p:txBody>
          <a:bodyPr>
            <a:normAutofit/>
          </a:bodyPr>
          <a:lstStyle/>
          <a:p>
            <a:r>
              <a:rPr lang="ru-RU" dirty="0"/>
              <a:t>В этом Царстве есть две стороны: </a:t>
            </a:r>
            <a:r>
              <a:rPr lang="ru-RU" dirty="0">
                <a:solidFill>
                  <a:srgbClr val="FF0000"/>
                </a:solidFill>
              </a:rPr>
              <a:t>«оно уже сейчас» </a:t>
            </a:r>
            <a:r>
              <a:rPr lang="ru-RU" dirty="0"/>
              <a:t>и </a:t>
            </a:r>
            <a:r>
              <a:rPr lang="ru-RU" dirty="0">
                <a:solidFill>
                  <a:srgbClr val="FF0000"/>
                </a:solidFill>
              </a:rPr>
              <a:t>«его пока еще нет»</a:t>
            </a:r>
            <a:r>
              <a:rPr lang="ru-RU" dirty="0"/>
              <a:t>. </a:t>
            </a:r>
          </a:p>
          <a:p>
            <a:r>
              <a:rPr lang="ru-RU" dirty="0"/>
              <a:t>Царство прямо сейчас </a:t>
            </a:r>
            <a:r>
              <a:rPr lang="ru-RU" dirty="0">
                <a:solidFill>
                  <a:srgbClr val="FF0000"/>
                </a:solidFill>
              </a:rPr>
              <a:t>невидимо</a:t>
            </a:r>
            <a:r>
              <a:rPr lang="ru-RU" dirty="0"/>
              <a:t>: нет ни территории, ни границ, ни паспортов. Царь невидим, но все истинные последователи Иисуса Христа составляют это Царство.</a:t>
            </a:r>
          </a:p>
          <a:p>
            <a:r>
              <a:rPr lang="ru-RU" dirty="0"/>
              <a:t>Однако в Библии говорится также и о том, что в конце времен Царство станет </a:t>
            </a:r>
            <a:r>
              <a:rPr lang="ru-RU" dirty="0">
                <a:solidFill>
                  <a:srgbClr val="FF0000"/>
                </a:solidFill>
              </a:rPr>
              <a:t>видимым</a:t>
            </a:r>
            <a:r>
              <a:rPr lang="ru-RU" dirty="0"/>
              <a:t> и Царем будет Христос.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66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F8DFD7-F646-4052-B491-AA2CA11C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99849-BCFF-41B7-8DCC-005050E4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5" y="365125"/>
            <a:ext cx="9717289" cy="1325563"/>
          </a:xfrm>
        </p:spPr>
        <p:txBody>
          <a:bodyPr>
            <a:noAutofit/>
          </a:bodyPr>
          <a:lstStyle/>
          <a:p>
            <a:r>
              <a:rPr lang="ru-RU" sz="4800" b="1" dirty="0"/>
              <a:t>Тема № 2: Что такое Царство Божье?</a:t>
            </a:r>
            <a:endParaRPr lang="en-US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5ACB86-1D48-4CD3-9B69-4489695E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1825625"/>
            <a:ext cx="5919839" cy="4351338"/>
          </a:xfrm>
        </p:spPr>
        <p:txBody>
          <a:bodyPr>
            <a:normAutofit/>
          </a:bodyPr>
          <a:lstStyle/>
          <a:p>
            <a:r>
              <a:rPr lang="ru-RU" dirty="0"/>
              <a:t>Быв же спрошен фарисеями, когда придет Царствие Божие, отвечал им: не придет Царствие Божие приметным образом, и не скажут: вот, оно здесь, или: вот, там. Ибо вот, Царствие Божие внутрь вас есть (Лука 17:20-21).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50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395</TotalTime>
  <Words>915</Words>
  <Application>Microsoft Office PowerPoint</Application>
  <PresentationFormat>Widescreen</PresentationFormat>
  <Paragraphs>56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Великий Учитель Главы 11-12 книги </vt:lpstr>
      <vt:lpstr>PowerPoint Presentation</vt:lpstr>
      <vt:lpstr>PowerPoint Presentation</vt:lpstr>
      <vt:lpstr>Тема №1. Кто такой Иисус?</vt:lpstr>
      <vt:lpstr>Тема №1. Кто такой Иисус?</vt:lpstr>
      <vt:lpstr>Тема №1. Кто такой Иисус?</vt:lpstr>
      <vt:lpstr>Тема № 2: Что такое Царство Божье?</vt:lpstr>
      <vt:lpstr>Тема № 2: Что такое Царство Божье?</vt:lpstr>
      <vt:lpstr>Тема № 2: Что такое Царство Божье?</vt:lpstr>
      <vt:lpstr>Тема № 2: Что такое Царство Божье?</vt:lpstr>
      <vt:lpstr>Тема № 2: Что такое Царство Божье?</vt:lpstr>
      <vt:lpstr>Тема № 3: Страдания Иисуса, смерть и воскресение на третий день.</vt:lpstr>
      <vt:lpstr>Тема № 3: Страдания Иисуса, смерть и воскресение на третий день.</vt:lpstr>
      <vt:lpstr>Тема № 3: Страдания Иисуса, смерть и воскресение на третий день.</vt:lpstr>
      <vt:lpstr>Тема № 3: Страдания Иисуса, смерть и воскресение на третий день.</vt:lpstr>
      <vt:lpstr>Почему религиозные вожди были против Иисуса?</vt:lpstr>
      <vt:lpstr>Причина №1: Зависть</vt:lpstr>
      <vt:lpstr>№ 2: Фарисеи считали Иисуса нарушителем Закона.</vt:lpstr>
      <vt:lpstr>Исцеление в субботу:</vt:lpstr>
      <vt:lpstr>Еда немытыми руками:</vt:lpstr>
      <vt:lpstr>Есть с «недостойными» людьми:</vt:lpstr>
      <vt:lpstr>Причина №3: Богохульство </vt:lpstr>
      <vt:lpstr>Причина №4: Опасение, что римляне покарают народ.</vt:lpstr>
      <vt:lpstr>PowerPoint Presentation</vt:lpstr>
      <vt:lpstr>Иисус умер за грешников (Римлянам 5:8)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John</cp:lastModifiedBy>
  <cp:revision>76</cp:revision>
  <dcterms:created xsi:type="dcterms:W3CDTF">2021-02-14T07:13:11Z</dcterms:created>
  <dcterms:modified xsi:type="dcterms:W3CDTF">2021-08-11T09:34:36Z</dcterms:modified>
</cp:coreProperties>
</file>