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6" r:id="rId27"/>
    <p:sldId id="283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11147-CE4B-48CF-8EF9-E76742540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7BB19-34BD-41AA-88D0-BB9F15B06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EA412-BFD2-493A-917E-3CECA753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74CDE-C4EA-4A93-9D60-0977A70F1DF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74CA5-2EF3-459C-9957-7EAA603B2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386D5-E41D-45CF-9E07-BEF02FCBE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4A7-0E03-4CBA-8D01-99D8451D6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96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F054E-BDF9-426F-A6C8-C80E106A8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64CEEE-8CEB-465C-9E5B-9D34579F6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5AF05-3895-46E1-ADA3-9AEE58CE7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74CDE-C4EA-4A93-9D60-0977A70F1DF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A960-50B7-4FBB-A5DF-01A06BF54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36FA6-5ECE-4131-A7B8-0C31AA312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4A7-0E03-4CBA-8D01-99D8451D6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28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C56CB8-9098-4C95-AD4F-832956728E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5A507-D51A-4325-993C-C24DD5B9B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59FD0-63E9-4613-B2BF-F0412B8D9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74CDE-C4EA-4A93-9D60-0977A70F1DF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E6C54-EB5B-4757-B7A5-7C8A520C5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9CF94-002B-4B51-A459-69F248C1D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4A7-0E03-4CBA-8D01-99D8451D6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25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D6C0F-831F-441A-BDCE-3EA7BE3C7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164BD-504B-4BDE-844D-DB132C1BE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6AA29-2C9D-4FE2-8474-2DF8A4C4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74CDE-C4EA-4A93-9D60-0977A70F1DF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32205-7F1A-4C25-849C-B6E35B85F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CED80-A37D-4C61-BE5F-B5E9CAF70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4A7-0E03-4CBA-8D01-99D8451D6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DFBEA-4766-4C5E-A8A5-1A92CCB93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11EC8-90F2-4D54-8A22-883E0F499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4911A-58D3-4B2A-B58F-1846F8278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74CDE-C4EA-4A93-9D60-0977A70F1DF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34A95-8F00-4CC3-8214-A85922090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B0C4F-FA3A-4071-9BB2-4886CECAC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4A7-0E03-4CBA-8D01-99D8451D6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47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B53F1-2ABC-405A-9898-5B4B40B2D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8EEF2-C528-4767-BD7B-8EBB29B60C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79A3E-AAD4-4314-BF3F-EEA24D235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68B3E-90A3-4E95-BE89-C1DF9CA29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74CDE-C4EA-4A93-9D60-0977A70F1DF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D5EF64-0D3E-4358-9310-C98E4A370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F49AA0-E212-46E1-A6BF-8CE7992CE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4A7-0E03-4CBA-8D01-99D8451D6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32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26079-ADE8-4230-9201-2A702BA44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574A1-463C-4A9F-8AD2-82088F311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153627-B21A-4D16-B4E4-76CC8F8784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4967B0-2774-4D15-9763-2F52AC08D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E5236F-BCE8-444A-8EEC-24C6CAEC4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A34D12-EA72-4CC4-8806-C2836BFAA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74CDE-C4EA-4A93-9D60-0977A70F1DF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269CB0-1FCD-416F-9AEE-75E3247C5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F17C1-C80C-45CA-9B55-CF9B4FFBF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4A7-0E03-4CBA-8D01-99D8451D6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78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FB069-3466-4873-8D00-A058041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3945EA-3F10-44A3-B6B2-C75998B1E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74CDE-C4EA-4A93-9D60-0977A70F1DF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8B272C-308E-496C-9C32-180EEB052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451A9-2D4D-420C-A3F7-369F6A02E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4A7-0E03-4CBA-8D01-99D8451D6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82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267EF0-CA1B-4BB5-A76D-8CE30F2DB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74CDE-C4EA-4A93-9D60-0977A70F1DF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E4D7A-62D9-439D-8A27-84FE4467F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949C6-F445-46F0-B8A0-F598EE3C8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4A7-0E03-4CBA-8D01-99D8451D6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65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26B17-6219-4344-8C2B-B97396F2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602BF-CDE0-469B-B309-4F13592DF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B0B8B-8C12-43CC-84D3-7BC3A14F6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00DF16-354A-47B2-BE63-971AD10E7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74CDE-C4EA-4A93-9D60-0977A70F1DF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78940-4C54-489F-A169-33F40F717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A829E-6DBC-4089-BD05-61CED16B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4A7-0E03-4CBA-8D01-99D8451D6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76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FC505-85F9-4947-B76A-C580B44B6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BB614F-A7FA-46E0-B700-3BC08F601B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456C3B-ED4D-4338-82F6-A1625013C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A9D313-7385-4000-9ED4-CB0DA737A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74CDE-C4EA-4A93-9D60-0977A70F1DF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F7FB1D-D073-4EBA-B30A-885624C74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ABD665-1DED-41CE-9697-53EC9265D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4A7-0E03-4CBA-8D01-99D8451D6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25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3F41F4-4444-4033-8417-16895E1EA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182D6-ADDA-47CF-88B2-54A350CFD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2C8DA-785A-441A-AD3F-9754046DDB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74CDE-C4EA-4A93-9D60-0977A70F1DF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DB35E-22C4-474D-940B-9C0B01C35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D1DC3-898E-44E8-9BBD-5E3C2EFE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464A7-0E03-4CBA-8D01-99D8451D6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1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7B071-56A1-49A7-9D48-0AFEAD40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58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A3302-235A-48EF-990F-5CCBA6FEA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8420"/>
            <a:ext cx="1218838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458" y="665824"/>
            <a:ext cx="4998128" cy="4172505"/>
          </a:xfrm>
        </p:spPr>
        <p:txBody>
          <a:bodyPr>
            <a:normAutofit/>
          </a:bodyPr>
          <a:lstStyle/>
          <a:p>
            <a:r>
              <a:rPr lang="ru-RU" b="1" dirty="0"/>
              <a:t>Иисус грядет! </a:t>
            </a:r>
            <a:br>
              <a:rPr lang="ru-RU" dirty="0"/>
            </a:br>
            <a:r>
              <a:rPr lang="ru-RU" sz="3600" dirty="0"/>
              <a:t>Главы </a:t>
            </a:r>
            <a:r>
              <a:rPr lang="en-US" sz="3600" dirty="0"/>
              <a:t>5</a:t>
            </a:r>
            <a:r>
              <a:rPr lang="ru-RU" sz="3600" dirty="0"/>
              <a:t>-</a:t>
            </a:r>
            <a:r>
              <a:rPr lang="en-US" sz="3600" dirty="0"/>
              <a:t>6</a:t>
            </a:r>
            <a:r>
              <a:rPr lang="ru-RU" sz="3600" dirty="0"/>
              <a:t> книги</a:t>
            </a:r>
            <a:br>
              <a:rPr lang="ru-RU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67AB4A-6209-4275-871D-EDC55BECC8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375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B890A-04E1-4CE5-8C5A-4F7A935E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9" t="8019" r="3593" b="8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Исполнение: Мария.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1D9D-959F-44EE-9024-2B981B42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039" y="1825625"/>
            <a:ext cx="8016536" cy="4351338"/>
          </a:xfrm>
        </p:spPr>
        <p:txBody>
          <a:bodyPr>
            <a:normAutofit fontScale="70000" lnSpcReduction="20000"/>
          </a:bodyPr>
          <a:lstStyle/>
          <a:p>
            <a:r>
              <a:rPr lang="ru-RU" sz="6000" b="1" dirty="0"/>
              <a:t> </a:t>
            </a:r>
            <a:r>
              <a:rPr lang="ru-RU" sz="6000" b="1" dirty="0">
                <a:solidFill>
                  <a:srgbClr val="FF0000"/>
                </a:solidFill>
              </a:rPr>
              <a:t>Мария же сказала Ангелу: как будет это, когда Я мужа не знаю? Ангел Сказал Ей в ответ: Дух Святый найдет на Тебя, и сила Всевышнего осенит Тебя; посему и рождаемое Святое наречется Сыном Божиим. </a:t>
            </a:r>
            <a:r>
              <a:rPr lang="en-US" sz="6000" b="1" dirty="0">
                <a:solidFill>
                  <a:srgbClr val="FF0000"/>
                </a:solidFill>
              </a:rPr>
              <a:t>            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FF0000"/>
                </a:solidFill>
              </a:rPr>
              <a:t>                                  </a:t>
            </a:r>
            <a:r>
              <a:rPr lang="ru-RU" sz="6000" b="1" dirty="0"/>
              <a:t>(Лука 1:34 – 35)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378388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B890A-04E1-4CE5-8C5A-4F7A935E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9" t="8019" r="3593" b="8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1D9D-959F-44EE-9024-2B981B42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039" y="1825625"/>
            <a:ext cx="8016536" cy="4351338"/>
          </a:xfrm>
        </p:spPr>
        <p:txBody>
          <a:bodyPr>
            <a:normAutofit/>
          </a:bodyPr>
          <a:lstStyle/>
          <a:p>
            <a:endParaRPr lang="en-US" sz="6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BF9F18-29AF-40C9-8861-AF4D64D1A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97" y="0"/>
            <a:ext cx="10271464" cy="688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70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B890A-04E1-4CE5-8C5A-4F7A935E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9" t="8019" r="3593" b="8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Мессия родится в Вифлееме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1D9D-959F-44EE-9024-2B981B42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039" y="1825625"/>
            <a:ext cx="7244178" cy="4351338"/>
          </a:xfrm>
        </p:spPr>
        <p:txBody>
          <a:bodyPr>
            <a:normAutofit fontScale="70000" lnSpcReduction="20000"/>
          </a:bodyPr>
          <a:lstStyle/>
          <a:p>
            <a:r>
              <a:rPr lang="ru-RU" sz="6000" b="1" dirty="0">
                <a:solidFill>
                  <a:srgbClr val="002060"/>
                </a:solidFill>
              </a:rPr>
              <a:t> Вифлеем-Ефрафа, мал ли ты между тысячами Иудиными? из тебя произойдет Мне Тот, Который должен быть Владыкою в Израиле и Которого происхождение из начала, от дней вечных.</a:t>
            </a:r>
            <a:endParaRPr lang="en-US" sz="60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6000" b="1" dirty="0"/>
              <a:t>                                  </a:t>
            </a:r>
            <a:r>
              <a:rPr lang="ru-RU" sz="6000" b="1" dirty="0"/>
              <a:t>(Михей 5:2)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450975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B890A-04E1-4CE5-8C5A-4F7A935E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9" t="8019" r="3593" b="8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65598" cy="1325563"/>
          </a:xfrm>
        </p:spPr>
        <p:txBody>
          <a:bodyPr/>
          <a:lstStyle/>
          <a:p>
            <a:r>
              <a:rPr lang="ru-RU" b="1" dirty="0"/>
              <a:t>Исполнение: Вифлеем.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1D9D-959F-44EE-9024-2B981B42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039" y="1825625"/>
            <a:ext cx="8016536" cy="4351338"/>
          </a:xfrm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rgbClr val="FF0000"/>
                </a:solidFill>
              </a:rPr>
              <a:t>Иисус родился в Вифлееме Иудейском во дни царя Ирода  </a:t>
            </a:r>
          </a:p>
          <a:p>
            <a:pPr marL="0" indent="0">
              <a:buNone/>
            </a:pPr>
            <a:r>
              <a:rPr lang="ru-RU" sz="6000" b="1" dirty="0"/>
              <a:t>                   (Матфея 2:1).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55054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B890A-04E1-4CE5-8C5A-4F7A935E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9" t="8019" r="3593" b="8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1D9D-959F-44EE-9024-2B981B42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039" y="1825625"/>
            <a:ext cx="8016536" cy="4351338"/>
          </a:xfrm>
        </p:spPr>
        <p:txBody>
          <a:bodyPr>
            <a:normAutofit/>
          </a:bodyPr>
          <a:lstStyle/>
          <a:p>
            <a:endParaRPr lang="en-US" sz="6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7CDBD7-6D58-4DB3-82F2-9F91182F2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55" y="0"/>
            <a:ext cx="10209320" cy="687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95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B890A-04E1-4CE5-8C5A-4F7A935E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9" t="8019" r="3593" b="8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Мессия будет страдающим слугой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1D9D-959F-44EE-9024-2B981B42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039" y="1429305"/>
            <a:ext cx="8016536" cy="5157926"/>
          </a:xfrm>
        </p:spPr>
        <p:txBody>
          <a:bodyPr>
            <a:normAutofit fontScale="55000" lnSpcReduction="20000"/>
          </a:bodyPr>
          <a:lstStyle/>
          <a:p>
            <a:r>
              <a:rPr lang="ru-RU" sz="6000" b="1" dirty="0">
                <a:solidFill>
                  <a:srgbClr val="002060"/>
                </a:solidFill>
              </a:rPr>
              <a:t> 4 Но Он взял на Себя наши немощи и понес наши болезни; а мы думали, что Он был поражаем, наказуем и уничижен Богом.</a:t>
            </a:r>
          </a:p>
          <a:p>
            <a:r>
              <a:rPr lang="ru-RU" sz="6000" b="1" dirty="0">
                <a:solidFill>
                  <a:srgbClr val="002060"/>
                </a:solidFill>
              </a:rPr>
              <a:t>5 Но Он изъязвлен был за грехи наши и мучим за беззакония наши; наказание мира нашего было на Нем, и ранами Его мы исцелились.</a:t>
            </a:r>
          </a:p>
          <a:p>
            <a:r>
              <a:rPr lang="ru-RU" sz="6000" b="1" dirty="0">
                <a:solidFill>
                  <a:srgbClr val="002060"/>
                </a:solidFill>
              </a:rPr>
              <a:t>6 Все мы блуждали, как овцы, совратились каждый на свою дорогу: и Господь возложил на Него грехи всех</a:t>
            </a:r>
            <a:r>
              <a:rPr lang="en-US" sz="6000" b="1" dirty="0">
                <a:solidFill>
                  <a:srgbClr val="002060"/>
                </a:solidFill>
              </a:rPr>
              <a:t> </a:t>
            </a:r>
            <a:r>
              <a:rPr lang="ru-RU" sz="6000" b="1" dirty="0">
                <a:solidFill>
                  <a:srgbClr val="002060"/>
                </a:solidFill>
              </a:rPr>
              <a:t>нас. </a:t>
            </a:r>
            <a:r>
              <a:rPr lang="en-US" sz="6000" b="1" dirty="0">
                <a:solidFill>
                  <a:srgbClr val="002060"/>
                </a:solidFill>
              </a:rPr>
              <a:t>                                        </a:t>
            </a:r>
            <a:r>
              <a:rPr lang="ru-RU" sz="6000" b="1" dirty="0"/>
              <a:t>(Исаия 53:4-9)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785970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B890A-04E1-4CE5-8C5A-4F7A935E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9" t="8019" r="3593" b="8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Мессия будет страдающим слугой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1D9D-959F-44EE-9024-2B981B42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039" y="1429305"/>
            <a:ext cx="8016536" cy="5157926"/>
          </a:xfrm>
        </p:spPr>
        <p:txBody>
          <a:bodyPr>
            <a:normAutofit fontScale="55000" lnSpcReduction="20000"/>
          </a:bodyPr>
          <a:lstStyle/>
          <a:p>
            <a:r>
              <a:rPr lang="ru-RU" sz="6000" b="1" dirty="0">
                <a:solidFill>
                  <a:srgbClr val="002060"/>
                </a:solidFill>
              </a:rPr>
              <a:t> 7 Он истязуем был, но страдал добровольно и не открывал уст Своих; как овца, веден был Он на заклание, и как агнец пред стригущим его безгласен, так Он не отверзал уст Своих.</a:t>
            </a:r>
          </a:p>
          <a:p>
            <a:r>
              <a:rPr lang="ru-RU" sz="6000" b="1" dirty="0">
                <a:solidFill>
                  <a:srgbClr val="002060"/>
                </a:solidFill>
              </a:rPr>
              <a:t>8 От уз и суда Он был взят; но род Его кто изъяснит? ибо Он отторгнут от земли живых; за преступления народа Моего претерпел казнь.</a:t>
            </a:r>
          </a:p>
          <a:p>
            <a:r>
              <a:rPr lang="ru-RU" sz="6000" b="1" dirty="0">
                <a:solidFill>
                  <a:srgbClr val="002060"/>
                </a:solidFill>
              </a:rPr>
              <a:t>9 Ему назначали гроб со злодеями, но Он погребен у богатого, потому что не  сделал греха, и не было лжи в устах Его. </a:t>
            </a:r>
            <a:r>
              <a:rPr lang="en-US" sz="6000" b="1" dirty="0">
                <a:solidFill>
                  <a:srgbClr val="002060"/>
                </a:solidFill>
              </a:rPr>
              <a:t>                  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2060"/>
                </a:solidFill>
              </a:rPr>
              <a:t>                                                  </a:t>
            </a:r>
            <a:r>
              <a:rPr lang="ru-RU" sz="6000" b="1" dirty="0"/>
              <a:t>(Исаия 53:4-9)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291038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B890A-04E1-4CE5-8C5A-4F7A935E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9" t="8019" r="3593" b="8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Исполнение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1D9D-959F-44EE-9024-2B981B42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039" y="1825625"/>
            <a:ext cx="8016536" cy="4351338"/>
          </a:xfrm>
        </p:spPr>
        <p:txBody>
          <a:bodyPr>
            <a:normAutofit fontScale="47500" lnSpcReduction="20000"/>
          </a:bodyPr>
          <a:lstStyle/>
          <a:p>
            <a:r>
              <a:rPr lang="ru-RU" sz="6000" b="1" dirty="0">
                <a:solidFill>
                  <a:srgbClr val="FF0000"/>
                </a:solidFill>
              </a:rPr>
              <a:t>Иисус был пронзен за наши грехи, и Он принес нам исцеление - ст. 5; </a:t>
            </a:r>
          </a:p>
          <a:p>
            <a:r>
              <a:rPr lang="ru-RU" sz="6000" b="1" dirty="0">
                <a:solidFill>
                  <a:srgbClr val="FF0000"/>
                </a:solidFill>
              </a:rPr>
              <a:t>Иисус возложил на Себя грехи всего мира - ст.6; </a:t>
            </a:r>
          </a:p>
          <a:p>
            <a:r>
              <a:rPr lang="ru-RU" sz="6000" b="1" dirty="0">
                <a:solidFill>
                  <a:srgbClr val="FF0000"/>
                </a:solidFill>
              </a:rPr>
              <a:t>Иисус молчал перед Своими обвинителями - ст. 7; </a:t>
            </a:r>
          </a:p>
          <a:p>
            <a:r>
              <a:rPr lang="ru-RU" sz="6000" b="1" dirty="0">
                <a:solidFill>
                  <a:srgbClr val="FF0000"/>
                </a:solidFill>
              </a:rPr>
              <a:t>Иисус умер за грехи народа - ст.8; </a:t>
            </a:r>
          </a:p>
          <a:p>
            <a:r>
              <a:rPr lang="ru-RU" sz="6000" b="1" dirty="0">
                <a:solidFill>
                  <a:srgbClr val="FF0000"/>
                </a:solidFill>
              </a:rPr>
              <a:t>Иисус был погребен в могиле богатого человека - ст.9; </a:t>
            </a:r>
          </a:p>
          <a:p>
            <a:r>
              <a:rPr lang="ru-RU" sz="6000" b="1" dirty="0">
                <a:solidFill>
                  <a:srgbClr val="FF0000"/>
                </a:solidFill>
              </a:rPr>
              <a:t>Иисус понес на Себе грехи многих и сделал их праведными - ст.11. 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85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B890A-04E1-4CE5-8C5A-4F7A935E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9" t="8019" r="3593" b="8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1D9D-959F-44EE-9024-2B981B42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039" y="1825625"/>
            <a:ext cx="8016536" cy="4351338"/>
          </a:xfrm>
        </p:spPr>
        <p:txBody>
          <a:bodyPr>
            <a:normAutofit/>
          </a:bodyPr>
          <a:lstStyle/>
          <a:p>
            <a:endParaRPr lang="en-US" sz="6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48DA51-0475-4C91-BDB8-D7885C4C95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85"/>
          <a:stretch/>
        </p:blipFill>
        <p:spPr>
          <a:xfrm>
            <a:off x="0" y="285259"/>
            <a:ext cx="10515601" cy="589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92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B890A-04E1-4CE5-8C5A-4F7A935E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9" t="8019" r="3593" b="8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341311" cy="1325563"/>
          </a:xfrm>
        </p:spPr>
        <p:txBody>
          <a:bodyPr/>
          <a:lstStyle/>
          <a:p>
            <a:r>
              <a:rPr lang="ru-RU" b="1" dirty="0"/>
              <a:t>Прообразы, пророчества и даже явление Иисуса в Ветхом Завете. </a:t>
            </a:r>
            <a:endParaRPr lang="en-US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CC26AC-F07A-49D2-ACE5-272BFDD64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09530" y="1894080"/>
            <a:ext cx="2940740" cy="1960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A547FB-4E4F-4FD6-92C8-1A25335AA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74" y="1904868"/>
            <a:ext cx="2364551" cy="2364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675294-C2E8-4FDE-9506-6D6095803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732" y="1904868"/>
            <a:ext cx="2823464" cy="19604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3C51BE-3051-40D5-8146-C346855ED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417" y="4558648"/>
            <a:ext cx="2823464" cy="2141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E9F812-2454-40B8-B6CF-CE654CFEC7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4298" y="4057965"/>
            <a:ext cx="2063566" cy="2894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CC26CA-11D4-434B-A10B-345C7D3558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2711" y="4245315"/>
            <a:ext cx="3692352" cy="251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63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1D9D-959F-44EE-9024-2B981B42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039" y="1825625"/>
            <a:ext cx="8016536" cy="4351338"/>
          </a:xfrm>
        </p:spPr>
        <p:txBody>
          <a:bodyPr>
            <a:normAutofit/>
          </a:bodyPr>
          <a:lstStyle/>
          <a:p>
            <a:r>
              <a:rPr lang="ru-RU" sz="6000" b="1" dirty="0"/>
              <a:t>Если бы вы могли узнать что-нибудь о будущем, о чем вы хотели бы узнать? 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725068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B890A-04E1-4CE5-8C5A-4F7A935E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9" t="8019" r="3593" b="8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1D9D-959F-44EE-9024-2B981B42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039" y="1825625"/>
            <a:ext cx="8016536" cy="4351338"/>
          </a:xfrm>
        </p:spPr>
        <p:txBody>
          <a:bodyPr>
            <a:normAutofit fontScale="92500"/>
          </a:bodyPr>
          <a:lstStyle/>
          <a:p>
            <a:r>
              <a:rPr lang="ru-RU" sz="6000" b="1" dirty="0"/>
              <a:t>Почему все это было необходимо? Почему Бог дал так много предсказаний об Иисусе до Его Пришествия? 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629568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B890A-04E1-4CE5-8C5A-4F7A935E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9" t="8019" r="3593" b="8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1D9D-959F-44EE-9024-2B981B42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039" y="1825625"/>
            <a:ext cx="8016536" cy="4351338"/>
          </a:xfrm>
        </p:spPr>
        <p:txBody>
          <a:bodyPr>
            <a:normAutofit/>
          </a:bodyPr>
          <a:lstStyle/>
          <a:p>
            <a:r>
              <a:rPr lang="ru-RU" sz="6000" b="1" dirty="0"/>
              <a:t>Иисус сказал, что Он – Мессия, обещанный Богом, но как людям поверить этому? 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923921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B890A-04E1-4CE5-8C5A-4F7A935E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9" t="8019" r="3593" b="8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1D9D-959F-44EE-9024-2B981B42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039" y="852256"/>
            <a:ext cx="5344357" cy="5324707"/>
          </a:xfrm>
        </p:spPr>
        <p:txBody>
          <a:bodyPr>
            <a:normAutofit fontScale="70000" lnSpcReduction="20000"/>
          </a:bodyPr>
          <a:lstStyle/>
          <a:p>
            <a:r>
              <a:rPr lang="ru-RU" sz="6000" b="1" dirty="0"/>
              <a:t>В первый раз Он пришел как слуга, чтобы взять наши грехи и спасти нас от Божьего наказания, но в следующий раз Он придет как Царь-победитель, чтобы исправить все в мире и наказать беззаконников. </a:t>
            </a:r>
            <a:endParaRPr lang="en-US" sz="6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B24DEF-B557-4119-A9D9-82225D75C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396" y="810087"/>
            <a:ext cx="2645546" cy="2645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8F2244-BC91-4202-925D-CEA909EAA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623" y="3621882"/>
            <a:ext cx="46101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58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B890A-04E1-4CE5-8C5A-4F7A935E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9" t="8019" r="3593" b="8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54375" cy="1325563"/>
          </a:xfrm>
        </p:spPr>
        <p:txBody>
          <a:bodyPr/>
          <a:lstStyle/>
          <a:p>
            <a:r>
              <a:rPr lang="ru-RU" b="1" dirty="0"/>
              <a:t>Иисус Сам сказал, что пророчества в Писании говорят о Нем.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1D9D-959F-44EE-9024-2B981B42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039" y="1825625"/>
            <a:ext cx="8016536" cy="4351338"/>
          </a:xfrm>
        </p:spPr>
        <p:txBody>
          <a:bodyPr>
            <a:normAutofit fontScale="92500" lnSpcReduction="10000"/>
          </a:bodyPr>
          <a:lstStyle/>
          <a:p>
            <a:r>
              <a:rPr lang="ru-RU" sz="6000" b="1" dirty="0">
                <a:solidFill>
                  <a:srgbClr val="FF0000"/>
                </a:solidFill>
              </a:rPr>
              <a:t>«Исследуйте Писания, ибо вы думаете чрез них иметь жизнь вечную; а они свидетельствуют о Мне» </a:t>
            </a:r>
            <a:r>
              <a:rPr lang="ru-RU" sz="6000" b="1" dirty="0"/>
              <a:t>(Иоанна 5:39).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777106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B890A-04E1-4CE5-8C5A-4F7A935E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9" t="8019" r="3593" b="8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1D9D-959F-44EE-9024-2B981B42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039" y="1825625"/>
            <a:ext cx="8016536" cy="4351338"/>
          </a:xfrm>
        </p:spPr>
        <p:txBody>
          <a:bodyPr>
            <a:normAutofit/>
          </a:bodyPr>
          <a:lstStyle/>
          <a:p>
            <a:r>
              <a:rPr lang="ru-RU" sz="6000" b="1" dirty="0"/>
              <a:t>Почему Бог не говорил более ясно о грядущем Мессии? 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074837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B890A-04E1-4CE5-8C5A-4F7A935E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9" t="8019" r="3593" b="8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5B5693-DB5A-4A0D-8623-AF5BF12A1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B09553-ED2B-4578-A5E8-87ED87EBC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549" r="61758"/>
          <a:stretch/>
        </p:blipFill>
        <p:spPr>
          <a:xfrm>
            <a:off x="3302387" y="809394"/>
            <a:ext cx="5319368" cy="52392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30172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B890A-04E1-4CE5-8C5A-4F7A935E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9" t="8019" r="3593" b="8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5B5693-DB5A-4A0D-8623-AF5BF12A1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B09553-ED2B-4578-A5E8-87ED87EBC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962" y="-85263"/>
            <a:ext cx="5362342" cy="685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6383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B890A-04E1-4CE5-8C5A-4F7A935E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9" t="8019" r="3593" b="8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1D9D-959F-44EE-9024-2B981B42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039" y="1825625"/>
            <a:ext cx="8016536" cy="4351338"/>
          </a:xfrm>
        </p:spPr>
        <p:txBody>
          <a:bodyPr>
            <a:normAutofit fontScale="85000" lnSpcReduction="20000"/>
          </a:bodyPr>
          <a:lstStyle/>
          <a:p>
            <a:r>
              <a:rPr lang="ru-RU" sz="6000" b="1" dirty="0"/>
              <a:t>Если мы посмотрим на одно пророчество, то оно может быть неясным, но, чем больше пророчеств, тем яснее становится, каким будет грядущий Мессия.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00863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B890A-04E1-4CE5-8C5A-4F7A935E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9" t="8019" r="3593" b="8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1D9D-959F-44EE-9024-2B981B42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039" y="1825625"/>
            <a:ext cx="8016536" cy="4351338"/>
          </a:xfrm>
        </p:spPr>
        <p:txBody>
          <a:bodyPr>
            <a:normAutofit/>
          </a:bodyPr>
          <a:lstStyle/>
          <a:p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162949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B890A-04E1-4CE5-8C5A-4F7A935E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9" t="8019" r="3593" b="8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1D9D-959F-44EE-9024-2B981B42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752" y="1887769"/>
            <a:ext cx="5805996" cy="4351338"/>
          </a:xfrm>
        </p:spPr>
        <p:txBody>
          <a:bodyPr>
            <a:normAutofit fontScale="85000" lnSpcReduction="20000"/>
          </a:bodyPr>
          <a:lstStyle/>
          <a:p>
            <a:r>
              <a:rPr lang="ru-RU" sz="5600" b="1" dirty="0"/>
              <a:t>Еврейское слово «Мессия» означает «Помазанник». </a:t>
            </a:r>
          </a:p>
          <a:p>
            <a:endParaRPr lang="ru-RU" sz="5600" b="1" dirty="0"/>
          </a:p>
          <a:p>
            <a:r>
              <a:rPr lang="ru-RU" sz="5600" b="1" dirty="0"/>
              <a:t>В Израиле тех, кто становился царем, мазали маслом. </a:t>
            </a:r>
          </a:p>
          <a:p>
            <a:endParaRPr lang="en-US" sz="6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C4E807-BB5C-4981-AA70-C6B67EE5D7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3" r="46130"/>
          <a:stretch/>
        </p:blipFill>
        <p:spPr>
          <a:xfrm>
            <a:off x="6950676" y="1597981"/>
            <a:ext cx="3214816" cy="416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73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B890A-04E1-4CE5-8C5A-4F7A935E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9" t="8019" r="3593" b="8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1D9D-959F-44EE-9024-2B981B42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039" y="1825625"/>
            <a:ext cx="8016536" cy="4351338"/>
          </a:xfrm>
        </p:spPr>
        <p:txBody>
          <a:bodyPr>
            <a:normAutofit fontScale="62500" lnSpcReduction="20000"/>
          </a:bodyPr>
          <a:lstStyle/>
          <a:p>
            <a:r>
              <a:rPr lang="ru-RU" sz="6000" b="1" dirty="0"/>
              <a:t>В Ветхом Завете более трехсот пророчеств о пришествии Мессии. </a:t>
            </a:r>
          </a:p>
          <a:p>
            <a:endParaRPr lang="ru-RU" sz="6000" b="1" dirty="0"/>
          </a:p>
          <a:p>
            <a:r>
              <a:rPr lang="ru-RU" sz="6000" b="1" dirty="0"/>
              <a:t>После того как Израиль стал частью империи Александра Македонского, общим языком стал греческий язык. Еврейское слово «Мессия» по-гречески звучит как «Христос». </a:t>
            </a:r>
          </a:p>
          <a:p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447945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B890A-04E1-4CE5-8C5A-4F7A935E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9" t="8019" r="3593" b="8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1D9D-959F-44EE-9024-2B981B42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039" y="1825625"/>
            <a:ext cx="8016536" cy="4351338"/>
          </a:xfrm>
        </p:spPr>
        <p:txBody>
          <a:bodyPr>
            <a:normAutofit/>
          </a:bodyPr>
          <a:lstStyle/>
          <a:p>
            <a:r>
              <a:rPr lang="ru-RU" sz="6000" b="1" dirty="0"/>
              <a:t>Пророчества о первом Пришествии Иисуса Христа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73080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B890A-04E1-4CE5-8C5A-4F7A935E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9" t="8019" r="3593" b="8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47843" cy="1325563"/>
          </a:xfrm>
        </p:spPr>
        <p:txBody>
          <a:bodyPr/>
          <a:lstStyle/>
          <a:p>
            <a:r>
              <a:rPr lang="ru-RU" b="1" dirty="0"/>
              <a:t>Бог обещал, что придет посланник, который приготовит путь Мессии.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1D9D-959F-44EE-9024-2B981B42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039" y="1825625"/>
            <a:ext cx="8016536" cy="4351338"/>
          </a:xfrm>
        </p:spPr>
        <p:txBody>
          <a:bodyPr>
            <a:normAutofit fontScale="70000" lnSpcReduction="20000"/>
          </a:bodyPr>
          <a:lstStyle/>
          <a:p>
            <a:r>
              <a:rPr lang="ru-RU" sz="6000" b="1" dirty="0"/>
              <a:t> </a:t>
            </a:r>
            <a:r>
              <a:rPr lang="ru-RU" sz="6000" b="1" dirty="0">
                <a:solidFill>
                  <a:srgbClr val="002060"/>
                </a:solidFill>
              </a:rPr>
              <a:t>Глас вопиющего в пустыне: приготовьте путь Господу, прямыми сделайте в степи стези Богу нашему; всякий дол да наполнится, и всякая гора и холм да  понизятся, кривизны выпрямятся и неровные пути сделаются гладкими; </a:t>
            </a:r>
          </a:p>
          <a:p>
            <a:pPr marL="0" indent="0">
              <a:buNone/>
            </a:pPr>
            <a:r>
              <a:rPr lang="ru-RU" sz="6000" b="1" dirty="0"/>
              <a:t>                               (Исаия 40:3-4)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871526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B890A-04E1-4CE5-8C5A-4F7A935E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9" t="8019" r="3593" b="8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Исполнение: Иоанн Креститель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1D9D-959F-44EE-9024-2B981B42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039" y="1825625"/>
            <a:ext cx="8016536" cy="4351338"/>
          </a:xfrm>
        </p:spPr>
        <p:txBody>
          <a:bodyPr>
            <a:normAutofit fontScale="62500" lnSpcReduction="20000"/>
          </a:bodyPr>
          <a:lstStyle/>
          <a:p>
            <a:r>
              <a:rPr lang="ru-RU" sz="6000" b="1" dirty="0"/>
              <a:t> </a:t>
            </a:r>
            <a:r>
              <a:rPr lang="ru-RU" sz="6000" b="1" dirty="0">
                <a:solidFill>
                  <a:srgbClr val="FF0000"/>
                </a:solidFill>
              </a:rPr>
              <a:t>Как написано у пророков: вот, Я посылаю Ангела Моего пред лицем Твоим, который приготовит путь Твой пред Тобою. Глас вопиющего в пустыне:  приготовьте путь Господу, прямыми сделайте стези Ему. Явился Иоанн, крестя в пустыне и проповедуя крещение покаяния для прощения грехов. </a:t>
            </a:r>
            <a:r>
              <a:rPr lang="ru-RU" sz="6000" b="1" dirty="0"/>
              <a:t>(Марк 1:2-4)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461599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B890A-04E1-4CE5-8C5A-4F7A935E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9" t="8019" r="3593" b="8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1D9D-959F-44EE-9024-2B981B42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039" y="1825625"/>
            <a:ext cx="8016536" cy="4351338"/>
          </a:xfrm>
        </p:spPr>
        <p:txBody>
          <a:bodyPr>
            <a:normAutofit/>
          </a:bodyPr>
          <a:lstStyle/>
          <a:p>
            <a:endParaRPr lang="en-US" sz="6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1AAF28-D274-4C7F-8FFD-1B44AB3B9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B890A-04E1-4CE5-8C5A-4F7A935E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9" t="8019" r="3593" b="8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63936" cy="1325563"/>
          </a:xfrm>
        </p:spPr>
        <p:txBody>
          <a:bodyPr/>
          <a:lstStyle/>
          <a:p>
            <a:r>
              <a:rPr lang="ru-RU" b="1" dirty="0"/>
              <a:t>Мессия будет рожден от девственницы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1D9D-959F-44EE-9024-2B981B42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039" y="1825625"/>
            <a:ext cx="8016536" cy="4351338"/>
          </a:xfrm>
        </p:spPr>
        <p:txBody>
          <a:bodyPr>
            <a:normAutofit fontScale="92500" lnSpcReduction="10000"/>
          </a:bodyPr>
          <a:lstStyle/>
          <a:p>
            <a:r>
              <a:rPr lang="ru-RU" sz="6000" b="1" dirty="0">
                <a:solidFill>
                  <a:srgbClr val="002060"/>
                </a:solidFill>
              </a:rPr>
              <a:t>Сам Господь даст вам знамение: се, Дева во чреве приимет и родит Сына, и нарекут имя Ему: Еммануил. </a:t>
            </a:r>
            <a:endParaRPr lang="en-US" sz="60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6000" b="1" dirty="0">
                <a:solidFill>
                  <a:srgbClr val="002060"/>
                </a:solidFill>
              </a:rPr>
              <a:t>                        </a:t>
            </a:r>
            <a:r>
              <a:rPr lang="ru-RU" sz="6000" b="1" dirty="0"/>
              <a:t>(Исаия 7:14)</a:t>
            </a:r>
          </a:p>
          <a:p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75186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772</Words>
  <Application>Microsoft Office PowerPoint</Application>
  <PresentationFormat>Widescreen</PresentationFormat>
  <Paragraphs>50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Иисус грядет!  Главы 5-6 книги </vt:lpstr>
      <vt:lpstr>PowerPoint Presentation</vt:lpstr>
      <vt:lpstr>PowerPoint Presentation</vt:lpstr>
      <vt:lpstr>PowerPoint Presentation</vt:lpstr>
      <vt:lpstr>PowerPoint Presentation</vt:lpstr>
      <vt:lpstr>Бог обещал, что придет посланник, который приготовит путь Мессии.</vt:lpstr>
      <vt:lpstr>Исполнение: Иоанн Креститель</vt:lpstr>
      <vt:lpstr>PowerPoint Presentation</vt:lpstr>
      <vt:lpstr>Мессия будет рожден от девственницы </vt:lpstr>
      <vt:lpstr>Исполнение: Мария.</vt:lpstr>
      <vt:lpstr>PowerPoint Presentation</vt:lpstr>
      <vt:lpstr>Мессия родится в Вифлееме </vt:lpstr>
      <vt:lpstr>Исполнение: Вифлеем.</vt:lpstr>
      <vt:lpstr>PowerPoint Presentation</vt:lpstr>
      <vt:lpstr>Мессия будет страдающим слугой </vt:lpstr>
      <vt:lpstr>Мессия будет страдающим слугой </vt:lpstr>
      <vt:lpstr>Исполнение</vt:lpstr>
      <vt:lpstr>PowerPoint Presentation</vt:lpstr>
      <vt:lpstr>Прообразы, пророчества и даже явление Иисуса в Ветхом Завете. </vt:lpstr>
      <vt:lpstr>PowerPoint Presentation</vt:lpstr>
      <vt:lpstr>PowerPoint Presentation</vt:lpstr>
      <vt:lpstr>PowerPoint Presentation</vt:lpstr>
      <vt:lpstr>Иисус Сам сказал, что пророчества в Писании говорят о Нем.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</dc:creator>
  <cp:lastModifiedBy>John</cp:lastModifiedBy>
  <cp:revision>18</cp:revision>
  <dcterms:created xsi:type="dcterms:W3CDTF">2021-02-14T07:13:11Z</dcterms:created>
  <dcterms:modified xsi:type="dcterms:W3CDTF">2021-08-12T09:14:23Z</dcterms:modified>
</cp:coreProperties>
</file>